
<file path=[Content_Types].xml><?xml version="1.0" encoding="utf-8"?>
<Types xmlns="http://schemas.openxmlformats.org/package/2006/content-types">
  <Default Extension="png" ContentType="image/png"/>
  <Default Extension="svg" ContentType="image/svg+xml"/>
  <Default Extension="jpeg" ContentType="image/jpeg"/>
  <Default Extension="glb" ContentType="model/gltf.binary"/>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diagrams/_rels/data1.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ata2.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ata3.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ata4.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rawing1.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rawing2.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rawing3.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rawing4.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95C8058-BD3E-4096-9E89-4FC38FAFDAD1}" type="doc">
      <dgm:prSet loTypeId="urn:microsoft.com/office/officeart/2005/8/layout/vList3" loCatId="picture" qsTypeId="urn:microsoft.com/office/officeart/2005/8/quickstyle/simple1" qsCatId="simple" csTypeId="urn:microsoft.com/office/officeart/2005/8/colors/accent1_2" csCatId="accent1" phldr="1"/>
      <dgm:spPr/>
    </dgm:pt>
    <dgm:pt modelId="{6B94D8AC-DE7D-45B5-8AC7-865D76D6CF25}">
      <dgm:prSet phldrT="[Text]"/>
      <dgm:spPr>
        <a:solidFill>
          <a:schemeClr val="tx2">
            <a:lumMod val="50000"/>
          </a:schemeClr>
        </a:solidFill>
      </dgm:spPr>
      <dgm:t>
        <a:bodyPr/>
        <a:lstStyle/>
        <a:p>
          <a:r>
            <a:rPr lang="en-IN" b="1" i="0" dirty="0"/>
            <a:t>Product Recommendations</a:t>
          </a:r>
          <a:endParaRPr lang="en-IN" dirty="0"/>
        </a:p>
      </dgm:t>
    </dgm:pt>
    <dgm:pt modelId="{EF95551C-81E1-414D-A138-DE497DCB08A1}" type="parTrans" cxnId="{3AC56E5D-6D2A-470C-BD3C-AD9F4A34F5BE}">
      <dgm:prSet/>
      <dgm:spPr/>
      <dgm:t>
        <a:bodyPr/>
        <a:lstStyle/>
        <a:p>
          <a:endParaRPr lang="en-IN"/>
        </a:p>
      </dgm:t>
    </dgm:pt>
    <dgm:pt modelId="{F3C2AF67-E598-4FCA-9B88-DADCD04912B6}" type="sibTrans" cxnId="{3AC56E5D-6D2A-470C-BD3C-AD9F4A34F5BE}">
      <dgm:prSet/>
      <dgm:spPr/>
      <dgm:t>
        <a:bodyPr/>
        <a:lstStyle/>
        <a:p>
          <a:endParaRPr lang="en-IN"/>
        </a:p>
      </dgm:t>
    </dgm:pt>
    <dgm:pt modelId="{BF5547D9-B282-47DB-8CCE-EB51C615345F}">
      <dgm:prSet phldrT="[Text]"/>
      <dgm:spPr>
        <a:solidFill>
          <a:schemeClr val="tx2">
            <a:lumMod val="50000"/>
          </a:schemeClr>
        </a:solidFill>
      </dgm:spPr>
      <dgm:t>
        <a:bodyPr/>
        <a:lstStyle/>
        <a:p>
          <a:r>
            <a:rPr lang="en-GB" b="1" i="0" dirty="0"/>
            <a:t>Store Layout and Product Placement</a:t>
          </a:r>
          <a:endParaRPr lang="en-IN" dirty="0"/>
        </a:p>
      </dgm:t>
    </dgm:pt>
    <dgm:pt modelId="{3BA8F8B7-F1C3-4AA0-9A64-392F560B7935}" type="parTrans" cxnId="{F09E4B3E-E979-44CA-A815-C04CBB09A02B}">
      <dgm:prSet/>
      <dgm:spPr/>
      <dgm:t>
        <a:bodyPr/>
        <a:lstStyle/>
        <a:p>
          <a:endParaRPr lang="en-IN"/>
        </a:p>
      </dgm:t>
    </dgm:pt>
    <dgm:pt modelId="{817942EF-DBAB-4600-84F0-A12663274286}" type="sibTrans" cxnId="{F09E4B3E-E979-44CA-A815-C04CBB09A02B}">
      <dgm:prSet/>
      <dgm:spPr/>
      <dgm:t>
        <a:bodyPr/>
        <a:lstStyle/>
        <a:p>
          <a:endParaRPr lang="en-IN"/>
        </a:p>
      </dgm:t>
    </dgm:pt>
    <dgm:pt modelId="{AF711E20-8F8F-45C5-963A-6D90AA3B3FF1}">
      <dgm:prSet phldrT="[Text]"/>
      <dgm:spPr>
        <a:solidFill>
          <a:schemeClr val="tx2">
            <a:lumMod val="50000"/>
          </a:schemeClr>
        </a:solidFill>
      </dgm:spPr>
      <dgm:t>
        <a:bodyPr/>
        <a:lstStyle/>
        <a:p>
          <a:r>
            <a:rPr lang="en-IN" b="1" i="0" dirty="0"/>
            <a:t>Inventory Management</a:t>
          </a:r>
          <a:endParaRPr lang="en-IN" dirty="0"/>
        </a:p>
      </dgm:t>
    </dgm:pt>
    <dgm:pt modelId="{419EB31A-A66E-4B8C-B7EE-4887D9D00029}" type="parTrans" cxnId="{ED2C24D8-A83D-4D38-97E8-6D2CD5014C43}">
      <dgm:prSet/>
      <dgm:spPr/>
      <dgm:t>
        <a:bodyPr/>
        <a:lstStyle/>
        <a:p>
          <a:endParaRPr lang="en-IN"/>
        </a:p>
      </dgm:t>
    </dgm:pt>
    <dgm:pt modelId="{124013AB-0526-40F3-9166-CC8942C30D7E}" type="sibTrans" cxnId="{ED2C24D8-A83D-4D38-97E8-6D2CD5014C43}">
      <dgm:prSet/>
      <dgm:spPr/>
      <dgm:t>
        <a:bodyPr/>
        <a:lstStyle/>
        <a:p>
          <a:endParaRPr lang="en-IN"/>
        </a:p>
      </dgm:t>
    </dgm:pt>
    <dgm:pt modelId="{C1B1BCC4-4C71-449B-A76A-4C9FD94F35C5}" type="pres">
      <dgm:prSet presAssocID="{695C8058-BD3E-4096-9E89-4FC38FAFDAD1}" presName="linearFlow" presStyleCnt="0">
        <dgm:presLayoutVars>
          <dgm:dir/>
          <dgm:resizeHandles val="exact"/>
        </dgm:presLayoutVars>
      </dgm:prSet>
      <dgm:spPr/>
    </dgm:pt>
    <dgm:pt modelId="{C898FB85-1615-420F-ACA2-A22E0C8ABA46}" type="pres">
      <dgm:prSet presAssocID="{6B94D8AC-DE7D-45B5-8AC7-865D76D6CF25}" presName="composite" presStyleCnt="0"/>
      <dgm:spPr/>
    </dgm:pt>
    <dgm:pt modelId="{CA3D69BB-C13C-4E20-A119-25B383060201}" type="pres">
      <dgm:prSet presAssocID="{6B94D8AC-DE7D-45B5-8AC7-865D76D6CF25}" presName="imgShp" presStyleLbl="fgImgPlace1" presStyleIdx="0"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solidFill>
            <a:schemeClr val="tx1"/>
          </a:solidFill>
        </a:ln>
      </dgm:spPr>
    </dgm:pt>
    <dgm:pt modelId="{AA94082C-7F8D-4CA2-9694-DC0A7A1ADFAE}" type="pres">
      <dgm:prSet presAssocID="{6B94D8AC-DE7D-45B5-8AC7-865D76D6CF25}" presName="txShp" presStyleLbl="node1" presStyleIdx="0" presStyleCnt="3">
        <dgm:presLayoutVars>
          <dgm:bulletEnabled val="1"/>
        </dgm:presLayoutVars>
      </dgm:prSet>
      <dgm:spPr/>
    </dgm:pt>
    <dgm:pt modelId="{D51D21EE-438C-4939-BEFE-62C446499939}" type="pres">
      <dgm:prSet presAssocID="{F3C2AF67-E598-4FCA-9B88-DADCD04912B6}" presName="spacing" presStyleCnt="0"/>
      <dgm:spPr/>
    </dgm:pt>
    <dgm:pt modelId="{5634DDB3-A89C-475E-831D-EBDBF2D83536}" type="pres">
      <dgm:prSet presAssocID="{BF5547D9-B282-47DB-8CCE-EB51C615345F}" presName="composite" presStyleCnt="0"/>
      <dgm:spPr/>
    </dgm:pt>
    <dgm:pt modelId="{B9D1FA7A-7D16-4883-9FC8-0FF4E8570325}" type="pres">
      <dgm:prSet presAssocID="{BF5547D9-B282-47DB-8CCE-EB51C615345F}" presName="imgShp" presStyleLbl="fgImgPlace1" presStyleIdx="1"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Arrow Slight curve"/>
        </a:ext>
      </dgm:extLst>
    </dgm:pt>
    <dgm:pt modelId="{E383C160-3B51-4C41-9F4B-AABCC0C8F600}" type="pres">
      <dgm:prSet presAssocID="{BF5547D9-B282-47DB-8CCE-EB51C615345F}" presName="txShp" presStyleLbl="node1" presStyleIdx="1" presStyleCnt="3">
        <dgm:presLayoutVars>
          <dgm:bulletEnabled val="1"/>
        </dgm:presLayoutVars>
      </dgm:prSet>
      <dgm:spPr/>
    </dgm:pt>
    <dgm:pt modelId="{697DF01B-8BFC-4884-9305-2053B13B5800}" type="pres">
      <dgm:prSet presAssocID="{817942EF-DBAB-4600-84F0-A12663274286}" presName="spacing" presStyleCnt="0"/>
      <dgm:spPr/>
    </dgm:pt>
    <dgm:pt modelId="{AB0A67C8-FA21-47CD-86F8-EB824A29176F}" type="pres">
      <dgm:prSet presAssocID="{AF711E20-8F8F-45C5-963A-6D90AA3B3FF1}" presName="composite" presStyleCnt="0"/>
      <dgm:spPr/>
    </dgm:pt>
    <dgm:pt modelId="{E3660F60-BFE8-4018-B84D-A0B23617111C}" type="pres">
      <dgm:prSet presAssocID="{AF711E20-8F8F-45C5-963A-6D90AA3B3FF1}" presName="imgShp" presStyleLbl="fgImgPlace1" presStyleIdx="2"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pt>
    <dgm:pt modelId="{D4AF5736-34F8-48AE-8B40-EB7CD4BB439A}" type="pres">
      <dgm:prSet presAssocID="{AF711E20-8F8F-45C5-963A-6D90AA3B3FF1}" presName="txShp" presStyleLbl="node1" presStyleIdx="2" presStyleCnt="3">
        <dgm:presLayoutVars>
          <dgm:bulletEnabled val="1"/>
        </dgm:presLayoutVars>
      </dgm:prSet>
      <dgm:spPr/>
    </dgm:pt>
  </dgm:ptLst>
  <dgm:cxnLst>
    <dgm:cxn modelId="{F09E4B3E-E979-44CA-A815-C04CBB09A02B}" srcId="{695C8058-BD3E-4096-9E89-4FC38FAFDAD1}" destId="{BF5547D9-B282-47DB-8CCE-EB51C615345F}" srcOrd="1" destOrd="0" parTransId="{3BA8F8B7-F1C3-4AA0-9A64-392F560B7935}" sibTransId="{817942EF-DBAB-4600-84F0-A12663274286}"/>
    <dgm:cxn modelId="{3AC56E5D-6D2A-470C-BD3C-AD9F4A34F5BE}" srcId="{695C8058-BD3E-4096-9E89-4FC38FAFDAD1}" destId="{6B94D8AC-DE7D-45B5-8AC7-865D76D6CF25}" srcOrd="0" destOrd="0" parTransId="{EF95551C-81E1-414D-A138-DE497DCB08A1}" sibTransId="{F3C2AF67-E598-4FCA-9B88-DADCD04912B6}"/>
    <dgm:cxn modelId="{6249456F-4DAB-4B88-A14D-C208FE07A004}" type="presOf" srcId="{695C8058-BD3E-4096-9E89-4FC38FAFDAD1}" destId="{C1B1BCC4-4C71-449B-A76A-4C9FD94F35C5}" srcOrd="0" destOrd="0" presId="urn:microsoft.com/office/officeart/2005/8/layout/vList3"/>
    <dgm:cxn modelId="{76EDC876-9879-4ED3-80E3-9F3135864296}" type="presOf" srcId="{AF711E20-8F8F-45C5-963A-6D90AA3B3FF1}" destId="{D4AF5736-34F8-48AE-8B40-EB7CD4BB439A}" srcOrd="0" destOrd="0" presId="urn:microsoft.com/office/officeart/2005/8/layout/vList3"/>
    <dgm:cxn modelId="{BB3F217A-834E-4E0E-8A92-5AF4EA6F4FA0}" type="presOf" srcId="{BF5547D9-B282-47DB-8CCE-EB51C615345F}" destId="{E383C160-3B51-4C41-9F4B-AABCC0C8F600}" srcOrd="0" destOrd="0" presId="urn:microsoft.com/office/officeart/2005/8/layout/vList3"/>
    <dgm:cxn modelId="{ED2C24D8-A83D-4D38-97E8-6D2CD5014C43}" srcId="{695C8058-BD3E-4096-9E89-4FC38FAFDAD1}" destId="{AF711E20-8F8F-45C5-963A-6D90AA3B3FF1}" srcOrd="2" destOrd="0" parTransId="{419EB31A-A66E-4B8C-B7EE-4887D9D00029}" sibTransId="{124013AB-0526-40F3-9166-CC8942C30D7E}"/>
    <dgm:cxn modelId="{7FBDCBF1-D0DC-4252-A7A5-57267098ACC2}" type="presOf" srcId="{6B94D8AC-DE7D-45B5-8AC7-865D76D6CF25}" destId="{AA94082C-7F8D-4CA2-9694-DC0A7A1ADFAE}" srcOrd="0" destOrd="0" presId="urn:microsoft.com/office/officeart/2005/8/layout/vList3"/>
    <dgm:cxn modelId="{0C2D1A4A-E0D2-4D81-BCCA-E4139F6F49B4}" type="presParOf" srcId="{C1B1BCC4-4C71-449B-A76A-4C9FD94F35C5}" destId="{C898FB85-1615-420F-ACA2-A22E0C8ABA46}" srcOrd="0" destOrd="0" presId="urn:microsoft.com/office/officeart/2005/8/layout/vList3"/>
    <dgm:cxn modelId="{486612FB-2B44-4313-9A66-F24B17767ED5}" type="presParOf" srcId="{C898FB85-1615-420F-ACA2-A22E0C8ABA46}" destId="{CA3D69BB-C13C-4E20-A119-25B383060201}" srcOrd="0" destOrd="0" presId="urn:microsoft.com/office/officeart/2005/8/layout/vList3"/>
    <dgm:cxn modelId="{B4AE87A9-6B83-46F3-B026-63807757EEFE}" type="presParOf" srcId="{C898FB85-1615-420F-ACA2-A22E0C8ABA46}" destId="{AA94082C-7F8D-4CA2-9694-DC0A7A1ADFAE}" srcOrd="1" destOrd="0" presId="urn:microsoft.com/office/officeart/2005/8/layout/vList3"/>
    <dgm:cxn modelId="{EF3BC9CD-DAFD-414F-A1C4-9B5DA4BBC046}" type="presParOf" srcId="{C1B1BCC4-4C71-449B-A76A-4C9FD94F35C5}" destId="{D51D21EE-438C-4939-BEFE-62C446499939}" srcOrd="1" destOrd="0" presId="urn:microsoft.com/office/officeart/2005/8/layout/vList3"/>
    <dgm:cxn modelId="{193ED07D-E04A-49E0-BBA5-21889C24DFE4}" type="presParOf" srcId="{C1B1BCC4-4C71-449B-A76A-4C9FD94F35C5}" destId="{5634DDB3-A89C-475E-831D-EBDBF2D83536}" srcOrd="2" destOrd="0" presId="urn:microsoft.com/office/officeart/2005/8/layout/vList3"/>
    <dgm:cxn modelId="{7ECF57F2-952E-409B-9A18-E656C611FC6E}" type="presParOf" srcId="{5634DDB3-A89C-475E-831D-EBDBF2D83536}" destId="{B9D1FA7A-7D16-4883-9FC8-0FF4E8570325}" srcOrd="0" destOrd="0" presId="urn:microsoft.com/office/officeart/2005/8/layout/vList3"/>
    <dgm:cxn modelId="{AC38AE5C-A2E3-40DD-907E-7298BD394E36}" type="presParOf" srcId="{5634DDB3-A89C-475E-831D-EBDBF2D83536}" destId="{E383C160-3B51-4C41-9F4B-AABCC0C8F600}" srcOrd="1" destOrd="0" presId="urn:microsoft.com/office/officeart/2005/8/layout/vList3"/>
    <dgm:cxn modelId="{986ECAAA-A73E-43B2-BFE3-721CA9F74DAF}" type="presParOf" srcId="{C1B1BCC4-4C71-449B-A76A-4C9FD94F35C5}" destId="{697DF01B-8BFC-4884-9305-2053B13B5800}" srcOrd="3" destOrd="0" presId="urn:microsoft.com/office/officeart/2005/8/layout/vList3"/>
    <dgm:cxn modelId="{73CD5D61-1987-4930-B614-375A0C9138DA}" type="presParOf" srcId="{C1B1BCC4-4C71-449B-A76A-4C9FD94F35C5}" destId="{AB0A67C8-FA21-47CD-86F8-EB824A29176F}" srcOrd="4" destOrd="0" presId="urn:microsoft.com/office/officeart/2005/8/layout/vList3"/>
    <dgm:cxn modelId="{4DB311AC-9B6B-4BDA-BBB3-D9BAEF9FB6E8}" type="presParOf" srcId="{AB0A67C8-FA21-47CD-86F8-EB824A29176F}" destId="{E3660F60-BFE8-4018-B84D-A0B23617111C}" srcOrd="0" destOrd="0" presId="urn:microsoft.com/office/officeart/2005/8/layout/vList3"/>
    <dgm:cxn modelId="{EAC83223-B3D3-4256-BB77-73FC9D878B14}" type="presParOf" srcId="{AB0A67C8-FA21-47CD-86F8-EB824A29176F}" destId="{D4AF5736-34F8-48AE-8B40-EB7CD4BB439A}"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95C8058-BD3E-4096-9E89-4FC38FAFDAD1}" type="doc">
      <dgm:prSet loTypeId="urn:microsoft.com/office/officeart/2005/8/layout/vList3" loCatId="picture" qsTypeId="urn:microsoft.com/office/officeart/2005/8/quickstyle/simple1" qsCatId="simple" csTypeId="urn:microsoft.com/office/officeart/2005/8/colors/accent1_2" csCatId="accent1" phldr="1"/>
      <dgm:spPr/>
    </dgm:pt>
    <dgm:pt modelId="{6B94D8AC-DE7D-45B5-8AC7-865D76D6CF25}">
      <dgm:prSet phldrT="[Text]"/>
      <dgm:spPr>
        <a:solidFill>
          <a:schemeClr val="tx2">
            <a:lumMod val="50000"/>
          </a:schemeClr>
        </a:solidFill>
      </dgm:spPr>
      <dgm:t>
        <a:bodyPr/>
        <a:lstStyle/>
        <a:p>
          <a:r>
            <a:rPr lang="en-IN" b="1" i="0" dirty="0"/>
            <a:t>Fraud Detection</a:t>
          </a:r>
          <a:endParaRPr lang="en-IN" dirty="0"/>
        </a:p>
      </dgm:t>
    </dgm:pt>
    <dgm:pt modelId="{EF95551C-81E1-414D-A138-DE497DCB08A1}" type="parTrans" cxnId="{3AC56E5D-6D2A-470C-BD3C-AD9F4A34F5BE}">
      <dgm:prSet/>
      <dgm:spPr/>
      <dgm:t>
        <a:bodyPr/>
        <a:lstStyle/>
        <a:p>
          <a:endParaRPr lang="en-IN"/>
        </a:p>
      </dgm:t>
    </dgm:pt>
    <dgm:pt modelId="{F3C2AF67-E598-4FCA-9B88-DADCD04912B6}" type="sibTrans" cxnId="{3AC56E5D-6D2A-470C-BD3C-AD9F4A34F5BE}">
      <dgm:prSet/>
      <dgm:spPr/>
      <dgm:t>
        <a:bodyPr/>
        <a:lstStyle/>
        <a:p>
          <a:endParaRPr lang="en-IN"/>
        </a:p>
      </dgm:t>
    </dgm:pt>
    <dgm:pt modelId="{BF5547D9-B282-47DB-8CCE-EB51C615345F}">
      <dgm:prSet phldrT="[Text]"/>
      <dgm:spPr>
        <a:solidFill>
          <a:schemeClr val="tx2">
            <a:lumMod val="50000"/>
          </a:schemeClr>
        </a:solidFill>
      </dgm:spPr>
      <dgm:t>
        <a:bodyPr/>
        <a:lstStyle/>
        <a:p>
          <a:r>
            <a:rPr lang="en-IN" b="1" i="0" dirty="0"/>
            <a:t>Supply Chain Optimization</a:t>
          </a:r>
          <a:endParaRPr lang="en-IN" dirty="0"/>
        </a:p>
      </dgm:t>
    </dgm:pt>
    <dgm:pt modelId="{3BA8F8B7-F1C3-4AA0-9A64-392F560B7935}" type="parTrans" cxnId="{F09E4B3E-E979-44CA-A815-C04CBB09A02B}">
      <dgm:prSet/>
      <dgm:spPr/>
      <dgm:t>
        <a:bodyPr/>
        <a:lstStyle/>
        <a:p>
          <a:endParaRPr lang="en-IN"/>
        </a:p>
      </dgm:t>
    </dgm:pt>
    <dgm:pt modelId="{817942EF-DBAB-4600-84F0-A12663274286}" type="sibTrans" cxnId="{F09E4B3E-E979-44CA-A815-C04CBB09A02B}">
      <dgm:prSet/>
      <dgm:spPr/>
      <dgm:t>
        <a:bodyPr/>
        <a:lstStyle/>
        <a:p>
          <a:endParaRPr lang="en-IN"/>
        </a:p>
      </dgm:t>
    </dgm:pt>
    <dgm:pt modelId="{AF711E20-8F8F-45C5-963A-6D90AA3B3FF1}">
      <dgm:prSet phldrT="[Text]"/>
      <dgm:spPr>
        <a:solidFill>
          <a:schemeClr val="tx2">
            <a:lumMod val="50000"/>
          </a:schemeClr>
        </a:solidFill>
      </dgm:spPr>
      <dgm:t>
        <a:bodyPr/>
        <a:lstStyle/>
        <a:p>
          <a:r>
            <a:rPr lang="en-IN" b="1" i="0" dirty="0"/>
            <a:t>Customer Experience Improvement</a:t>
          </a:r>
          <a:endParaRPr lang="en-IN" dirty="0"/>
        </a:p>
      </dgm:t>
    </dgm:pt>
    <dgm:pt modelId="{419EB31A-A66E-4B8C-B7EE-4887D9D00029}" type="parTrans" cxnId="{ED2C24D8-A83D-4D38-97E8-6D2CD5014C43}">
      <dgm:prSet/>
      <dgm:spPr/>
      <dgm:t>
        <a:bodyPr/>
        <a:lstStyle/>
        <a:p>
          <a:endParaRPr lang="en-IN"/>
        </a:p>
      </dgm:t>
    </dgm:pt>
    <dgm:pt modelId="{124013AB-0526-40F3-9166-CC8942C30D7E}" type="sibTrans" cxnId="{ED2C24D8-A83D-4D38-97E8-6D2CD5014C43}">
      <dgm:prSet/>
      <dgm:spPr/>
      <dgm:t>
        <a:bodyPr/>
        <a:lstStyle/>
        <a:p>
          <a:endParaRPr lang="en-IN"/>
        </a:p>
      </dgm:t>
    </dgm:pt>
    <dgm:pt modelId="{C1B1BCC4-4C71-449B-A76A-4C9FD94F35C5}" type="pres">
      <dgm:prSet presAssocID="{695C8058-BD3E-4096-9E89-4FC38FAFDAD1}" presName="linearFlow" presStyleCnt="0">
        <dgm:presLayoutVars>
          <dgm:dir/>
          <dgm:resizeHandles val="exact"/>
        </dgm:presLayoutVars>
      </dgm:prSet>
      <dgm:spPr/>
    </dgm:pt>
    <dgm:pt modelId="{C898FB85-1615-420F-ACA2-A22E0C8ABA46}" type="pres">
      <dgm:prSet presAssocID="{6B94D8AC-DE7D-45B5-8AC7-865D76D6CF25}" presName="composite" presStyleCnt="0"/>
      <dgm:spPr/>
    </dgm:pt>
    <dgm:pt modelId="{CA3D69BB-C13C-4E20-A119-25B383060201}" type="pres">
      <dgm:prSet presAssocID="{6B94D8AC-DE7D-45B5-8AC7-865D76D6CF25}" presName="imgShp" presStyleLbl="fgImgPlace1" presStyleIdx="0"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solidFill>
            <a:schemeClr val="tx1"/>
          </a:solidFill>
        </a:ln>
      </dgm:spPr>
    </dgm:pt>
    <dgm:pt modelId="{AA94082C-7F8D-4CA2-9694-DC0A7A1ADFAE}" type="pres">
      <dgm:prSet presAssocID="{6B94D8AC-DE7D-45B5-8AC7-865D76D6CF25}" presName="txShp" presStyleLbl="node1" presStyleIdx="0" presStyleCnt="3">
        <dgm:presLayoutVars>
          <dgm:bulletEnabled val="1"/>
        </dgm:presLayoutVars>
      </dgm:prSet>
      <dgm:spPr/>
    </dgm:pt>
    <dgm:pt modelId="{D51D21EE-438C-4939-BEFE-62C446499939}" type="pres">
      <dgm:prSet presAssocID="{F3C2AF67-E598-4FCA-9B88-DADCD04912B6}" presName="spacing" presStyleCnt="0"/>
      <dgm:spPr/>
    </dgm:pt>
    <dgm:pt modelId="{5634DDB3-A89C-475E-831D-EBDBF2D83536}" type="pres">
      <dgm:prSet presAssocID="{BF5547D9-B282-47DB-8CCE-EB51C615345F}" presName="composite" presStyleCnt="0"/>
      <dgm:spPr/>
    </dgm:pt>
    <dgm:pt modelId="{B9D1FA7A-7D16-4883-9FC8-0FF4E8570325}" type="pres">
      <dgm:prSet presAssocID="{BF5547D9-B282-47DB-8CCE-EB51C615345F}" presName="imgShp" presStyleLbl="fgImgPlace1" presStyleIdx="1"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Arrow Slight curve"/>
        </a:ext>
      </dgm:extLst>
    </dgm:pt>
    <dgm:pt modelId="{E383C160-3B51-4C41-9F4B-AABCC0C8F600}" type="pres">
      <dgm:prSet presAssocID="{BF5547D9-B282-47DB-8CCE-EB51C615345F}" presName="txShp" presStyleLbl="node1" presStyleIdx="1" presStyleCnt="3">
        <dgm:presLayoutVars>
          <dgm:bulletEnabled val="1"/>
        </dgm:presLayoutVars>
      </dgm:prSet>
      <dgm:spPr/>
    </dgm:pt>
    <dgm:pt modelId="{697DF01B-8BFC-4884-9305-2053B13B5800}" type="pres">
      <dgm:prSet presAssocID="{817942EF-DBAB-4600-84F0-A12663274286}" presName="spacing" presStyleCnt="0"/>
      <dgm:spPr/>
    </dgm:pt>
    <dgm:pt modelId="{AB0A67C8-FA21-47CD-86F8-EB824A29176F}" type="pres">
      <dgm:prSet presAssocID="{AF711E20-8F8F-45C5-963A-6D90AA3B3FF1}" presName="composite" presStyleCnt="0"/>
      <dgm:spPr/>
    </dgm:pt>
    <dgm:pt modelId="{E3660F60-BFE8-4018-B84D-A0B23617111C}" type="pres">
      <dgm:prSet presAssocID="{AF711E20-8F8F-45C5-963A-6D90AA3B3FF1}" presName="imgShp" presStyleLbl="fgImgPlace1" presStyleIdx="2"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pt>
    <dgm:pt modelId="{D4AF5736-34F8-48AE-8B40-EB7CD4BB439A}" type="pres">
      <dgm:prSet presAssocID="{AF711E20-8F8F-45C5-963A-6D90AA3B3FF1}" presName="txShp" presStyleLbl="node1" presStyleIdx="2" presStyleCnt="3">
        <dgm:presLayoutVars>
          <dgm:bulletEnabled val="1"/>
        </dgm:presLayoutVars>
      </dgm:prSet>
      <dgm:spPr/>
    </dgm:pt>
  </dgm:ptLst>
  <dgm:cxnLst>
    <dgm:cxn modelId="{F09E4B3E-E979-44CA-A815-C04CBB09A02B}" srcId="{695C8058-BD3E-4096-9E89-4FC38FAFDAD1}" destId="{BF5547D9-B282-47DB-8CCE-EB51C615345F}" srcOrd="1" destOrd="0" parTransId="{3BA8F8B7-F1C3-4AA0-9A64-392F560B7935}" sibTransId="{817942EF-DBAB-4600-84F0-A12663274286}"/>
    <dgm:cxn modelId="{3AC56E5D-6D2A-470C-BD3C-AD9F4A34F5BE}" srcId="{695C8058-BD3E-4096-9E89-4FC38FAFDAD1}" destId="{6B94D8AC-DE7D-45B5-8AC7-865D76D6CF25}" srcOrd="0" destOrd="0" parTransId="{EF95551C-81E1-414D-A138-DE497DCB08A1}" sibTransId="{F3C2AF67-E598-4FCA-9B88-DADCD04912B6}"/>
    <dgm:cxn modelId="{6249456F-4DAB-4B88-A14D-C208FE07A004}" type="presOf" srcId="{695C8058-BD3E-4096-9E89-4FC38FAFDAD1}" destId="{C1B1BCC4-4C71-449B-A76A-4C9FD94F35C5}" srcOrd="0" destOrd="0" presId="urn:microsoft.com/office/officeart/2005/8/layout/vList3"/>
    <dgm:cxn modelId="{76EDC876-9879-4ED3-80E3-9F3135864296}" type="presOf" srcId="{AF711E20-8F8F-45C5-963A-6D90AA3B3FF1}" destId="{D4AF5736-34F8-48AE-8B40-EB7CD4BB439A}" srcOrd="0" destOrd="0" presId="urn:microsoft.com/office/officeart/2005/8/layout/vList3"/>
    <dgm:cxn modelId="{BB3F217A-834E-4E0E-8A92-5AF4EA6F4FA0}" type="presOf" srcId="{BF5547D9-B282-47DB-8CCE-EB51C615345F}" destId="{E383C160-3B51-4C41-9F4B-AABCC0C8F600}" srcOrd="0" destOrd="0" presId="urn:microsoft.com/office/officeart/2005/8/layout/vList3"/>
    <dgm:cxn modelId="{ED2C24D8-A83D-4D38-97E8-6D2CD5014C43}" srcId="{695C8058-BD3E-4096-9E89-4FC38FAFDAD1}" destId="{AF711E20-8F8F-45C5-963A-6D90AA3B3FF1}" srcOrd="2" destOrd="0" parTransId="{419EB31A-A66E-4B8C-B7EE-4887D9D00029}" sibTransId="{124013AB-0526-40F3-9166-CC8942C30D7E}"/>
    <dgm:cxn modelId="{7FBDCBF1-D0DC-4252-A7A5-57267098ACC2}" type="presOf" srcId="{6B94D8AC-DE7D-45B5-8AC7-865D76D6CF25}" destId="{AA94082C-7F8D-4CA2-9694-DC0A7A1ADFAE}" srcOrd="0" destOrd="0" presId="urn:microsoft.com/office/officeart/2005/8/layout/vList3"/>
    <dgm:cxn modelId="{0C2D1A4A-E0D2-4D81-BCCA-E4139F6F49B4}" type="presParOf" srcId="{C1B1BCC4-4C71-449B-A76A-4C9FD94F35C5}" destId="{C898FB85-1615-420F-ACA2-A22E0C8ABA46}" srcOrd="0" destOrd="0" presId="urn:microsoft.com/office/officeart/2005/8/layout/vList3"/>
    <dgm:cxn modelId="{486612FB-2B44-4313-9A66-F24B17767ED5}" type="presParOf" srcId="{C898FB85-1615-420F-ACA2-A22E0C8ABA46}" destId="{CA3D69BB-C13C-4E20-A119-25B383060201}" srcOrd="0" destOrd="0" presId="urn:microsoft.com/office/officeart/2005/8/layout/vList3"/>
    <dgm:cxn modelId="{B4AE87A9-6B83-46F3-B026-63807757EEFE}" type="presParOf" srcId="{C898FB85-1615-420F-ACA2-A22E0C8ABA46}" destId="{AA94082C-7F8D-4CA2-9694-DC0A7A1ADFAE}" srcOrd="1" destOrd="0" presId="urn:microsoft.com/office/officeart/2005/8/layout/vList3"/>
    <dgm:cxn modelId="{EF3BC9CD-DAFD-414F-A1C4-9B5DA4BBC046}" type="presParOf" srcId="{C1B1BCC4-4C71-449B-A76A-4C9FD94F35C5}" destId="{D51D21EE-438C-4939-BEFE-62C446499939}" srcOrd="1" destOrd="0" presId="urn:microsoft.com/office/officeart/2005/8/layout/vList3"/>
    <dgm:cxn modelId="{193ED07D-E04A-49E0-BBA5-21889C24DFE4}" type="presParOf" srcId="{C1B1BCC4-4C71-449B-A76A-4C9FD94F35C5}" destId="{5634DDB3-A89C-475E-831D-EBDBF2D83536}" srcOrd="2" destOrd="0" presId="urn:microsoft.com/office/officeart/2005/8/layout/vList3"/>
    <dgm:cxn modelId="{7ECF57F2-952E-409B-9A18-E656C611FC6E}" type="presParOf" srcId="{5634DDB3-A89C-475E-831D-EBDBF2D83536}" destId="{B9D1FA7A-7D16-4883-9FC8-0FF4E8570325}" srcOrd="0" destOrd="0" presId="urn:microsoft.com/office/officeart/2005/8/layout/vList3"/>
    <dgm:cxn modelId="{AC38AE5C-A2E3-40DD-907E-7298BD394E36}" type="presParOf" srcId="{5634DDB3-A89C-475E-831D-EBDBF2D83536}" destId="{E383C160-3B51-4C41-9F4B-AABCC0C8F600}" srcOrd="1" destOrd="0" presId="urn:microsoft.com/office/officeart/2005/8/layout/vList3"/>
    <dgm:cxn modelId="{986ECAAA-A73E-43B2-BFE3-721CA9F74DAF}" type="presParOf" srcId="{C1B1BCC4-4C71-449B-A76A-4C9FD94F35C5}" destId="{697DF01B-8BFC-4884-9305-2053B13B5800}" srcOrd="3" destOrd="0" presId="urn:microsoft.com/office/officeart/2005/8/layout/vList3"/>
    <dgm:cxn modelId="{73CD5D61-1987-4930-B614-375A0C9138DA}" type="presParOf" srcId="{C1B1BCC4-4C71-449B-A76A-4C9FD94F35C5}" destId="{AB0A67C8-FA21-47CD-86F8-EB824A29176F}" srcOrd="4" destOrd="0" presId="urn:microsoft.com/office/officeart/2005/8/layout/vList3"/>
    <dgm:cxn modelId="{4DB311AC-9B6B-4BDA-BBB3-D9BAEF9FB6E8}" type="presParOf" srcId="{AB0A67C8-FA21-47CD-86F8-EB824A29176F}" destId="{E3660F60-BFE8-4018-B84D-A0B23617111C}" srcOrd="0" destOrd="0" presId="urn:microsoft.com/office/officeart/2005/8/layout/vList3"/>
    <dgm:cxn modelId="{EAC83223-B3D3-4256-BB77-73FC9D878B14}" type="presParOf" srcId="{AB0A67C8-FA21-47CD-86F8-EB824A29176F}" destId="{D4AF5736-34F8-48AE-8B40-EB7CD4BB439A}" srcOrd="1" destOrd="0" presId="urn:microsoft.com/office/officeart/2005/8/layout/vList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95C8058-BD3E-4096-9E89-4FC38FAFDAD1}" type="doc">
      <dgm:prSet loTypeId="urn:microsoft.com/office/officeart/2005/8/layout/vList3" loCatId="picture" qsTypeId="urn:microsoft.com/office/officeart/2005/8/quickstyle/simple1" qsCatId="simple" csTypeId="urn:microsoft.com/office/officeart/2005/8/colors/accent1_2" csCatId="accent1" phldr="1"/>
      <dgm:spPr/>
    </dgm:pt>
    <dgm:pt modelId="{6B94D8AC-DE7D-45B5-8AC7-865D76D6CF25}">
      <dgm:prSet phldrT="[Text]" custT="1"/>
      <dgm:spPr>
        <a:solidFill>
          <a:schemeClr val="tx2">
            <a:lumMod val="50000"/>
          </a:schemeClr>
        </a:solidFill>
      </dgm:spPr>
      <dgm:t>
        <a:bodyPr/>
        <a:lstStyle/>
        <a:p>
          <a:r>
            <a:rPr lang="en-IN" sz="1800" b="1" i="0" dirty="0"/>
            <a:t>Promotion and Pricing Strategies</a:t>
          </a:r>
          <a:endParaRPr lang="en-IN" sz="1800" dirty="0"/>
        </a:p>
      </dgm:t>
    </dgm:pt>
    <dgm:pt modelId="{EF95551C-81E1-414D-A138-DE497DCB08A1}" type="parTrans" cxnId="{3AC56E5D-6D2A-470C-BD3C-AD9F4A34F5BE}">
      <dgm:prSet/>
      <dgm:spPr/>
      <dgm:t>
        <a:bodyPr/>
        <a:lstStyle/>
        <a:p>
          <a:endParaRPr lang="en-IN"/>
        </a:p>
      </dgm:t>
    </dgm:pt>
    <dgm:pt modelId="{F3C2AF67-E598-4FCA-9B88-DADCD04912B6}" type="sibTrans" cxnId="{3AC56E5D-6D2A-470C-BD3C-AD9F4A34F5BE}">
      <dgm:prSet/>
      <dgm:spPr/>
      <dgm:t>
        <a:bodyPr/>
        <a:lstStyle/>
        <a:p>
          <a:endParaRPr lang="en-IN"/>
        </a:p>
      </dgm:t>
    </dgm:pt>
    <dgm:pt modelId="{BF5547D9-B282-47DB-8CCE-EB51C615345F}">
      <dgm:prSet phldrT="[Text]" custT="1"/>
      <dgm:spPr>
        <a:solidFill>
          <a:schemeClr val="tx2">
            <a:lumMod val="50000"/>
          </a:schemeClr>
        </a:solidFill>
      </dgm:spPr>
      <dgm:t>
        <a:bodyPr/>
        <a:lstStyle/>
        <a:p>
          <a:r>
            <a:rPr lang="en-IN" sz="1800" b="1" i="0" dirty="0"/>
            <a:t>Customer Segmentation</a:t>
          </a:r>
          <a:endParaRPr lang="en-IN" sz="1800" dirty="0"/>
        </a:p>
      </dgm:t>
    </dgm:pt>
    <dgm:pt modelId="{3BA8F8B7-F1C3-4AA0-9A64-392F560B7935}" type="parTrans" cxnId="{F09E4B3E-E979-44CA-A815-C04CBB09A02B}">
      <dgm:prSet/>
      <dgm:spPr/>
      <dgm:t>
        <a:bodyPr/>
        <a:lstStyle/>
        <a:p>
          <a:endParaRPr lang="en-IN"/>
        </a:p>
      </dgm:t>
    </dgm:pt>
    <dgm:pt modelId="{817942EF-DBAB-4600-84F0-A12663274286}" type="sibTrans" cxnId="{F09E4B3E-E979-44CA-A815-C04CBB09A02B}">
      <dgm:prSet/>
      <dgm:spPr/>
      <dgm:t>
        <a:bodyPr/>
        <a:lstStyle/>
        <a:p>
          <a:endParaRPr lang="en-IN"/>
        </a:p>
      </dgm:t>
    </dgm:pt>
    <dgm:pt modelId="{AF711E20-8F8F-45C5-963A-6D90AA3B3FF1}">
      <dgm:prSet phldrT="[Text]" custT="1"/>
      <dgm:spPr>
        <a:solidFill>
          <a:schemeClr val="tx2">
            <a:lumMod val="50000"/>
          </a:schemeClr>
        </a:solidFill>
      </dgm:spPr>
      <dgm:t>
        <a:bodyPr/>
        <a:lstStyle/>
        <a:p>
          <a:r>
            <a:rPr lang="en-IN" sz="1800" b="1" i="0" dirty="0"/>
            <a:t>Seasonal and Trend Analysis</a:t>
          </a:r>
          <a:endParaRPr lang="en-IN" sz="1800" dirty="0"/>
        </a:p>
      </dgm:t>
    </dgm:pt>
    <dgm:pt modelId="{419EB31A-A66E-4B8C-B7EE-4887D9D00029}" type="parTrans" cxnId="{ED2C24D8-A83D-4D38-97E8-6D2CD5014C43}">
      <dgm:prSet/>
      <dgm:spPr/>
      <dgm:t>
        <a:bodyPr/>
        <a:lstStyle/>
        <a:p>
          <a:endParaRPr lang="en-IN"/>
        </a:p>
      </dgm:t>
    </dgm:pt>
    <dgm:pt modelId="{124013AB-0526-40F3-9166-CC8942C30D7E}" type="sibTrans" cxnId="{ED2C24D8-A83D-4D38-97E8-6D2CD5014C43}">
      <dgm:prSet/>
      <dgm:spPr/>
      <dgm:t>
        <a:bodyPr/>
        <a:lstStyle/>
        <a:p>
          <a:endParaRPr lang="en-IN"/>
        </a:p>
      </dgm:t>
    </dgm:pt>
    <dgm:pt modelId="{C1B1BCC4-4C71-449B-A76A-4C9FD94F35C5}" type="pres">
      <dgm:prSet presAssocID="{695C8058-BD3E-4096-9E89-4FC38FAFDAD1}" presName="linearFlow" presStyleCnt="0">
        <dgm:presLayoutVars>
          <dgm:dir/>
          <dgm:resizeHandles val="exact"/>
        </dgm:presLayoutVars>
      </dgm:prSet>
      <dgm:spPr/>
    </dgm:pt>
    <dgm:pt modelId="{C898FB85-1615-420F-ACA2-A22E0C8ABA46}" type="pres">
      <dgm:prSet presAssocID="{6B94D8AC-DE7D-45B5-8AC7-865D76D6CF25}" presName="composite" presStyleCnt="0"/>
      <dgm:spPr/>
    </dgm:pt>
    <dgm:pt modelId="{CA3D69BB-C13C-4E20-A119-25B383060201}" type="pres">
      <dgm:prSet presAssocID="{6B94D8AC-DE7D-45B5-8AC7-865D76D6CF25}" presName="imgShp" presStyleLbl="fgImgPlace1" presStyleIdx="0"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solidFill>
            <a:schemeClr val="tx1"/>
          </a:solidFill>
        </a:ln>
      </dgm:spPr>
    </dgm:pt>
    <dgm:pt modelId="{AA94082C-7F8D-4CA2-9694-DC0A7A1ADFAE}" type="pres">
      <dgm:prSet presAssocID="{6B94D8AC-DE7D-45B5-8AC7-865D76D6CF25}" presName="txShp" presStyleLbl="node1" presStyleIdx="0" presStyleCnt="3">
        <dgm:presLayoutVars>
          <dgm:bulletEnabled val="1"/>
        </dgm:presLayoutVars>
      </dgm:prSet>
      <dgm:spPr/>
    </dgm:pt>
    <dgm:pt modelId="{D51D21EE-438C-4939-BEFE-62C446499939}" type="pres">
      <dgm:prSet presAssocID="{F3C2AF67-E598-4FCA-9B88-DADCD04912B6}" presName="spacing" presStyleCnt="0"/>
      <dgm:spPr/>
    </dgm:pt>
    <dgm:pt modelId="{5634DDB3-A89C-475E-831D-EBDBF2D83536}" type="pres">
      <dgm:prSet presAssocID="{BF5547D9-B282-47DB-8CCE-EB51C615345F}" presName="composite" presStyleCnt="0"/>
      <dgm:spPr/>
    </dgm:pt>
    <dgm:pt modelId="{B9D1FA7A-7D16-4883-9FC8-0FF4E8570325}" type="pres">
      <dgm:prSet presAssocID="{BF5547D9-B282-47DB-8CCE-EB51C615345F}" presName="imgShp" presStyleLbl="fgImgPlace1" presStyleIdx="1"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Arrow Slight curve"/>
        </a:ext>
      </dgm:extLst>
    </dgm:pt>
    <dgm:pt modelId="{E383C160-3B51-4C41-9F4B-AABCC0C8F600}" type="pres">
      <dgm:prSet presAssocID="{BF5547D9-B282-47DB-8CCE-EB51C615345F}" presName="txShp" presStyleLbl="node1" presStyleIdx="1" presStyleCnt="3">
        <dgm:presLayoutVars>
          <dgm:bulletEnabled val="1"/>
        </dgm:presLayoutVars>
      </dgm:prSet>
      <dgm:spPr/>
    </dgm:pt>
    <dgm:pt modelId="{697DF01B-8BFC-4884-9305-2053B13B5800}" type="pres">
      <dgm:prSet presAssocID="{817942EF-DBAB-4600-84F0-A12663274286}" presName="spacing" presStyleCnt="0"/>
      <dgm:spPr/>
    </dgm:pt>
    <dgm:pt modelId="{AB0A67C8-FA21-47CD-86F8-EB824A29176F}" type="pres">
      <dgm:prSet presAssocID="{AF711E20-8F8F-45C5-963A-6D90AA3B3FF1}" presName="composite" presStyleCnt="0"/>
      <dgm:spPr/>
    </dgm:pt>
    <dgm:pt modelId="{E3660F60-BFE8-4018-B84D-A0B23617111C}" type="pres">
      <dgm:prSet presAssocID="{AF711E20-8F8F-45C5-963A-6D90AA3B3FF1}" presName="imgShp" presStyleLbl="fgImgPlace1" presStyleIdx="2"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pt>
    <dgm:pt modelId="{D4AF5736-34F8-48AE-8B40-EB7CD4BB439A}" type="pres">
      <dgm:prSet presAssocID="{AF711E20-8F8F-45C5-963A-6D90AA3B3FF1}" presName="txShp" presStyleLbl="node1" presStyleIdx="2" presStyleCnt="3">
        <dgm:presLayoutVars>
          <dgm:bulletEnabled val="1"/>
        </dgm:presLayoutVars>
      </dgm:prSet>
      <dgm:spPr/>
    </dgm:pt>
  </dgm:ptLst>
  <dgm:cxnLst>
    <dgm:cxn modelId="{F09E4B3E-E979-44CA-A815-C04CBB09A02B}" srcId="{695C8058-BD3E-4096-9E89-4FC38FAFDAD1}" destId="{BF5547D9-B282-47DB-8CCE-EB51C615345F}" srcOrd="1" destOrd="0" parTransId="{3BA8F8B7-F1C3-4AA0-9A64-392F560B7935}" sibTransId="{817942EF-DBAB-4600-84F0-A12663274286}"/>
    <dgm:cxn modelId="{3AC56E5D-6D2A-470C-BD3C-AD9F4A34F5BE}" srcId="{695C8058-BD3E-4096-9E89-4FC38FAFDAD1}" destId="{6B94D8AC-DE7D-45B5-8AC7-865D76D6CF25}" srcOrd="0" destOrd="0" parTransId="{EF95551C-81E1-414D-A138-DE497DCB08A1}" sibTransId="{F3C2AF67-E598-4FCA-9B88-DADCD04912B6}"/>
    <dgm:cxn modelId="{6249456F-4DAB-4B88-A14D-C208FE07A004}" type="presOf" srcId="{695C8058-BD3E-4096-9E89-4FC38FAFDAD1}" destId="{C1B1BCC4-4C71-449B-A76A-4C9FD94F35C5}" srcOrd="0" destOrd="0" presId="urn:microsoft.com/office/officeart/2005/8/layout/vList3"/>
    <dgm:cxn modelId="{76EDC876-9879-4ED3-80E3-9F3135864296}" type="presOf" srcId="{AF711E20-8F8F-45C5-963A-6D90AA3B3FF1}" destId="{D4AF5736-34F8-48AE-8B40-EB7CD4BB439A}" srcOrd="0" destOrd="0" presId="urn:microsoft.com/office/officeart/2005/8/layout/vList3"/>
    <dgm:cxn modelId="{BB3F217A-834E-4E0E-8A92-5AF4EA6F4FA0}" type="presOf" srcId="{BF5547D9-B282-47DB-8CCE-EB51C615345F}" destId="{E383C160-3B51-4C41-9F4B-AABCC0C8F600}" srcOrd="0" destOrd="0" presId="urn:microsoft.com/office/officeart/2005/8/layout/vList3"/>
    <dgm:cxn modelId="{ED2C24D8-A83D-4D38-97E8-6D2CD5014C43}" srcId="{695C8058-BD3E-4096-9E89-4FC38FAFDAD1}" destId="{AF711E20-8F8F-45C5-963A-6D90AA3B3FF1}" srcOrd="2" destOrd="0" parTransId="{419EB31A-A66E-4B8C-B7EE-4887D9D00029}" sibTransId="{124013AB-0526-40F3-9166-CC8942C30D7E}"/>
    <dgm:cxn modelId="{7FBDCBF1-D0DC-4252-A7A5-57267098ACC2}" type="presOf" srcId="{6B94D8AC-DE7D-45B5-8AC7-865D76D6CF25}" destId="{AA94082C-7F8D-4CA2-9694-DC0A7A1ADFAE}" srcOrd="0" destOrd="0" presId="urn:microsoft.com/office/officeart/2005/8/layout/vList3"/>
    <dgm:cxn modelId="{0C2D1A4A-E0D2-4D81-BCCA-E4139F6F49B4}" type="presParOf" srcId="{C1B1BCC4-4C71-449B-A76A-4C9FD94F35C5}" destId="{C898FB85-1615-420F-ACA2-A22E0C8ABA46}" srcOrd="0" destOrd="0" presId="urn:microsoft.com/office/officeart/2005/8/layout/vList3"/>
    <dgm:cxn modelId="{486612FB-2B44-4313-9A66-F24B17767ED5}" type="presParOf" srcId="{C898FB85-1615-420F-ACA2-A22E0C8ABA46}" destId="{CA3D69BB-C13C-4E20-A119-25B383060201}" srcOrd="0" destOrd="0" presId="urn:microsoft.com/office/officeart/2005/8/layout/vList3"/>
    <dgm:cxn modelId="{B4AE87A9-6B83-46F3-B026-63807757EEFE}" type="presParOf" srcId="{C898FB85-1615-420F-ACA2-A22E0C8ABA46}" destId="{AA94082C-7F8D-4CA2-9694-DC0A7A1ADFAE}" srcOrd="1" destOrd="0" presId="urn:microsoft.com/office/officeart/2005/8/layout/vList3"/>
    <dgm:cxn modelId="{EF3BC9CD-DAFD-414F-A1C4-9B5DA4BBC046}" type="presParOf" srcId="{C1B1BCC4-4C71-449B-A76A-4C9FD94F35C5}" destId="{D51D21EE-438C-4939-BEFE-62C446499939}" srcOrd="1" destOrd="0" presId="urn:microsoft.com/office/officeart/2005/8/layout/vList3"/>
    <dgm:cxn modelId="{193ED07D-E04A-49E0-BBA5-21889C24DFE4}" type="presParOf" srcId="{C1B1BCC4-4C71-449B-A76A-4C9FD94F35C5}" destId="{5634DDB3-A89C-475E-831D-EBDBF2D83536}" srcOrd="2" destOrd="0" presId="urn:microsoft.com/office/officeart/2005/8/layout/vList3"/>
    <dgm:cxn modelId="{7ECF57F2-952E-409B-9A18-E656C611FC6E}" type="presParOf" srcId="{5634DDB3-A89C-475E-831D-EBDBF2D83536}" destId="{B9D1FA7A-7D16-4883-9FC8-0FF4E8570325}" srcOrd="0" destOrd="0" presId="urn:microsoft.com/office/officeart/2005/8/layout/vList3"/>
    <dgm:cxn modelId="{AC38AE5C-A2E3-40DD-907E-7298BD394E36}" type="presParOf" srcId="{5634DDB3-A89C-475E-831D-EBDBF2D83536}" destId="{E383C160-3B51-4C41-9F4B-AABCC0C8F600}" srcOrd="1" destOrd="0" presId="urn:microsoft.com/office/officeart/2005/8/layout/vList3"/>
    <dgm:cxn modelId="{986ECAAA-A73E-43B2-BFE3-721CA9F74DAF}" type="presParOf" srcId="{C1B1BCC4-4C71-449B-A76A-4C9FD94F35C5}" destId="{697DF01B-8BFC-4884-9305-2053B13B5800}" srcOrd="3" destOrd="0" presId="urn:microsoft.com/office/officeart/2005/8/layout/vList3"/>
    <dgm:cxn modelId="{73CD5D61-1987-4930-B614-375A0C9138DA}" type="presParOf" srcId="{C1B1BCC4-4C71-449B-A76A-4C9FD94F35C5}" destId="{AB0A67C8-FA21-47CD-86F8-EB824A29176F}" srcOrd="4" destOrd="0" presId="urn:microsoft.com/office/officeart/2005/8/layout/vList3"/>
    <dgm:cxn modelId="{4DB311AC-9B6B-4BDA-BBB3-D9BAEF9FB6E8}" type="presParOf" srcId="{AB0A67C8-FA21-47CD-86F8-EB824A29176F}" destId="{E3660F60-BFE8-4018-B84D-A0B23617111C}" srcOrd="0" destOrd="0" presId="urn:microsoft.com/office/officeart/2005/8/layout/vList3"/>
    <dgm:cxn modelId="{EAC83223-B3D3-4256-BB77-73FC9D878B14}" type="presParOf" srcId="{AB0A67C8-FA21-47CD-86F8-EB824A29176F}" destId="{D4AF5736-34F8-48AE-8B40-EB7CD4BB439A}" srcOrd="1" destOrd="0" presId="urn:microsoft.com/office/officeart/2005/8/layout/vList3"/>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95C8058-BD3E-4096-9E89-4FC38FAFDAD1}" type="doc">
      <dgm:prSet loTypeId="urn:microsoft.com/office/officeart/2005/8/layout/vList3" loCatId="picture" qsTypeId="urn:microsoft.com/office/officeart/2005/8/quickstyle/simple1" qsCatId="simple" csTypeId="urn:microsoft.com/office/officeart/2005/8/colors/accent1_2" csCatId="accent1" phldr="1"/>
      <dgm:spPr/>
    </dgm:pt>
    <dgm:pt modelId="{6B94D8AC-DE7D-45B5-8AC7-865D76D6CF25}">
      <dgm:prSet phldrT="[Text]" custT="1"/>
      <dgm:spPr>
        <a:solidFill>
          <a:schemeClr val="tx2">
            <a:lumMod val="50000"/>
          </a:schemeClr>
        </a:solidFill>
      </dgm:spPr>
      <dgm:t>
        <a:bodyPr/>
        <a:lstStyle/>
        <a:p>
          <a:r>
            <a:rPr lang="en-IN" sz="1800" b="1" i="0" dirty="0"/>
            <a:t>Product Assortment Planning</a:t>
          </a:r>
          <a:endParaRPr lang="en-IN" sz="1800" dirty="0"/>
        </a:p>
      </dgm:t>
    </dgm:pt>
    <dgm:pt modelId="{EF95551C-81E1-414D-A138-DE497DCB08A1}" type="parTrans" cxnId="{3AC56E5D-6D2A-470C-BD3C-AD9F4A34F5BE}">
      <dgm:prSet/>
      <dgm:spPr/>
      <dgm:t>
        <a:bodyPr/>
        <a:lstStyle/>
        <a:p>
          <a:endParaRPr lang="en-IN"/>
        </a:p>
      </dgm:t>
    </dgm:pt>
    <dgm:pt modelId="{F3C2AF67-E598-4FCA-9B88-DADCD04912B6}" type="sibTrans" cxnId="{3AC56E5D-6D2A-470C-BD3C-AD9F4A34F5BE}">
      <dgm:prSet/>
      <dgm:spPr/>
      <dgm:t>
        <a:bodyPr/>
        <a:lstStyle/>
        <a:p>
          <a:endParaRPr lang="en-IN"/>
        </a:p>
      </dgm:t>
    </dgm:pt>
    <dgm:pt modelId="{BF5547D9-B282-47DB-8CCE-EB51C615345F}">
      <dgm:prSet phldrT="[Text]" custT="1"/>
      <dgm:spPr>
        <a:solidFill>
          <a:schemeClr val="tx2">
            <a:lumMod val="50000"/>
          </a:schemeClr>
        </a:solidFill>
      </dgm:spPr>
      <dgm:t>
        <a:bodyPr/>
        <a:lstStyle/>
        <a:p>
          <a:r>
            <a:rPr lang="en-IN" sz="1800" b="1" i="0" dirty="0"/>
            <a:t>Waste Reduction</a:t>
          </a:r>
          <a:endParaRPr lang="en-IN" sz="1800" dirty="0"/>
        </a:p>
      </dgm:t>
    </dgm:pt>
    <dgm:pt modelId="{3BA8F8B7-F1C3-4AA0-9A64-392F560B7935}" type="parTrans" cxnId="{F09E4B3E-E979-44CA-A815-C04CBB09A02B}">
      <dgm:prSet/>
      <dgm:spPr/>
      <dgm:t>
        <a:bodyPr/>
        <a:lstStyle/>
        <a:p>
          <a:endParaRPr lang="en-IN"/>
        </a:p>
      </dgm:t>
    </dgm:pt>
    <dgm:pt modelId="{817942EF-DBAB-4600-84F0-A12663274286}" type="sibTrans" cxnId="{F09E4B3E-E979-44CA-A815-C04CBB09A02B}">
      <dgm:prSet/>
      <dgm:spPr/>
      <dgm:t>
        <a:bodyPr/>
        <a:lstStyle/>
        <a:p>
          <a:endParaRPr lang="en-IN"/>
        </a:p>
      </dgm:t>
    </dgm:pt>
    <dgm:pt modelId="{AF711E20-8F8F-45C5-963A-6D90AA3B3FF1}">
      <dgm:prSet phldrT="[Text]" custT="1"/>
      <dgm:spPr>
        <a:solidFill>
          <a:schemeClr val="tx2">
            <a:lumMod val="50000"/>
          </a:schemeClr>
        </a:solidFill>
      </dgm:spPr>
      <dgm:t>
        <a:bodyPr/>
        <a:lstStyle/>
        <a:p>
          <a:r>
            <a:rPr lang="en-IN" sz="1800" b="1" i="0" dirty="0"/>
            <a:t>Cross-Category Insights</a:t>
          </a:r>
          <a:endParaRPr lang="en-IN" sz="1800" dirty="0"/>
        </a:p>
      </dgm:t>
    </dgm:pt>
    <dgm:pt modelId="{419EB31A-A66E-4B8C-B7EE-4887D9D00029}" type="parTrans" cxnId="{ED2C24D8-A83D-4D38-97E8-6D2CD5014C43}">
      <dgm:prSet/>
      <dgm:spPr/>
      <dgm:t>
        <a:bodyPr/>
        <a:lstStyle/>
        <a:p>
          <a:endParaRPr lang="en-IN"/>
        </a:p>
      </dgm:t>
    </dgm:pt>
    <dgm:pt modelId="{124013AB-0526-40F3-9166-CC8942C30D7E}" type="sibTrans" cxnId="{ED2C24D8-A83D-4D38-97E8-6D2CD5014C43}">
      <dgm:prSet/>
      <dgm:spPr/>
      <dgm:t>
        <a:bodyPr/>
        <a:lstStyle/>
        <a:p>
          <a:endParaRPr lang="en-IN"/>
        </a:p>
      </dgm:t>
    </dgm:pt>
    <dgm:pt modelId="{C1B1BCC4-4C71-449B-A76A-4C9FD94F35C5}" type="pres">
      <dgm:prSet presAssocID="{695C8058-BD3E-4096-9E89-4FC38FAFDAD1}" presName="linearFlow" presStyleCnt="0">
        <dgm:presLayoutVars>
          <dgm:dir/>
          <dgm:resizeHandles val="exact"/>
        </dgm:presLayoutVars>
      </dgm:prSet>
      <dgm:spPr/>
    </dgm:pt>
    <dgm:pt modelId="{C898FB85-1615-420F-ACA2-A22E0C8ABA46}" type="pres">
      <dgm:prSet presAssocID="{6B94D8AC-DE7D-45B5-8AC7-865D76D6CF25}" presName="composite" presStyleCnt="0"/>
      <dgm:spPr/>
    </dgm:pt>
    <dgm:pt modelId="{CA3D69BB-C13C-4E20-A119-25B383060201}" type="pres">
      <dgm:prSet presAssocID="{6B94D8AC-DE7D-45B5-8AC7-865D76D6CF25}" presName="imgShp" presStyleLbl="fgImgPlace1" presStyleIdx="0"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solidFill>
            <a:schemeClr val="tx1"/>
          </a:solidFill>
        </a:ln>
      </dgm:spPr>
    </dgm:pt>
    <dgm:pt modelId="{AA94082C-7F8D-4CA2-9694-DC0A7A1ADFAE}" type="pres">
      <dgm:prSet presAssocID="{6B94D8AC-DE7D-45B5-8AC7-865D76D6CF25}" presName="txShp" presStyleLbl="node1" presStyleIdx="0" presStyleCnt="3">
        <dgm:presLayoutVars>
          <dgm:bulletEnabled val="1"/>
        </dgm:presLayoutVars>
      </dgm:prSet>
      <dgm:spPr/>
    </dgm:pt>
    <dgm:pt modelId="{D51D21EE-438C-4939-BEFE-62C446499939}" type="pres">
      <dgm:prSet presAssocID="{F3C2AF67-E598-4FCA-9B88-DADCD04912B6}" presName="spacing" presStyleCnt="0"/>
      <dgm:spPr/>
    </dgm:pt>
    <dgm:pt modelId="{5634DDB3-A89C-475E-831D-EBDBF2D83536}" type="pres">
      <dgm:prSet presAssocID="{BF5547D9-B282-47DB-8CCE-EB51C615345F}" presName="composite" presStyleCnt="0"/>
      <dgm:spPr/>
    </dgm:pt>
    <dgm:pt modelId="{B9D1FA7A-7D16-4883-9FC8-0FF4E8570325}" type="pres">
      <dgm:prSet presAssocID="{BF5547D9-B282-47DB-8CCE-EB51C615345F}" presName="imgShp" presStyleLbl="fgImgPlace1" presStyleIdx="1"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Arrow Slight curve"/>
        </a:ext>
      </dgm:extLst>
    </dgm:pt>
    <dgm:pt modelId="{E383C160-3B51-4C41-9F4B-AABCC0C8F600}" type="pres">
      <dgm:prSet presAssocID="{BF5547D9-B282-47DB-8CCE-EB51C615345F}" presName="txShp" presStyleLbl="node1" presStyleIdx="1" presStyleCnt="3">
        <dgm:presLayoutVars>
          <dgm:bulletEnabled val="1"/>
        </dgm:presLayoutVars>
      </dgm:prSet>
      <dgm:spPr/>
    </dgm:pt>
    <dgm:pt modelId="{697DF01B-8BFC-4884-9305-2053B13B5800}" type="pres">
      <dgm:prSet presAssocID="{817942EF-DBAB-4600-84F0-A12663274286}" presName="spacing" presStyleCnt="0"/>
      <dgm:spPr/>
    </dgm:pt>
    <dgm:pt modelId="{AB0A67C8-FA21-47CD-86F8-EB824A29176F}" type="pres">
      <dgm:prSet presAssocID="{AF711E20-8F8F-45C5-963A-6D90AA3B3FF1}" presName="composite" presStyleCnt="0"/>
      <dgm:spPr/>
    </dgm:pt>
    <dgm:pt modelId="{E3660F60-BFE8-4018-B84D-A0B23617111C}" type="pres">
      <dgm:prSet presAssocID="{AF711E20-8F8F-45C5-963A-6D90AA3B3FF1}" presName="imgShp" presStyleLbl="fgImgPlace1" presStyleIdx="2"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pt>
    <dgm:pt modelId="{D4AF5736-34F8-48AE-8B40-EB7CD4BB439A}" type="pres">
      <dgm:prSet presAssocID="{AF711E20-8F8F-45C5-963A-6D90AA3B3FF1}" presName="txShp" presStyleLbl="node1" presStyleIdx="2" presStyleCnt="3">
        <dgm:presLayoutVars>
          <dgm:bulletEnabled val="1"/>
        </dgm:presLayoutVars>
      </dgm:prSet>
      <dgm:spPr/>
    </dgm:pt>
  </dgm:ptLst>
  <dgm:cxnLst>
    <dgm:cxn modelId="{F09E4B3E-E979-44CA-A815-C04CBB09A02B}" srcId="{695C8058-BD3E-4096-9E89-4FC38FAFDAD1}" destId="{BF5547D9-B282-47DB-8CCE-EB51C615345F}" srcOrd="1" destOrd="0" parTransId="{3BA8F8B7-F1C3-4AA0-9A64-392F560B7935}" sibTransId="{817942EF-DBAB-4600-84F0-A12663274286}"/>
    <dgm:cxn modelId="{3AC56E5D-6D2A-470C-BD3C-AD9F4A34F5BE}" srcId="{695C8058-BD3E-4096-9E89-4FC38FAFDAD1}" destId="{6B94D8AC-DE7D-45B5-8AC7-865D76D6CF25}" srcOrd="0" destOrd="0" parTransId="{EF95551C-81E1-414D-A138-DE497DCB08A1}" sibTransId="{F3C2AF67-E598-4FCA-9B88-DADCD04912B6}"/>
    <dgm:cxn modelId="{6249456F-4DAB-4B88-A14D-C208FE07A004}" type="presOf" srcId="{695C8058-BD3E-4096-9E89-4FC38FAFDAD1}" destId="{C1B1BCC4-4C71-449B-A76A-4C9FD94F35C5}" srcOrd="0" destOrd="0" presId="urn:microsoft.com/office/officeart/2005/8/layout/vList3"/>
    <dgm:cxn modelId="{76EDC876-9879-4ED3-80E3-9F3135864296}" type="presOf" srcId="{AF711E20-8F8F-45C5-963A-6D90AA3B3FF1}" destId="{D4AF5736-34F8-48AE-8B40-EB7CD4BB439A}" srcOrd="0" destOrd="0" presId="urn:microsoft.com/office/officeart/2005/8/layout/vList3"/>
    <dgm:cxn modelId="{BB3F217A-834E-4E0E-8A92-5AF4EA6F4FA0}" type="presOf" srcId="{BF5547D9-B282-47DB-8CCE-EB51C615345F}" destId="{E383C160-3B51-4C41-9F4B-AABCC0C8F600}" srcOrd="0" destOrd="0" presId="urn:microsoft.com/office/officeart/2005/8/layout/vList3"/>
    <dgm:cxn modelId="{ED2C24D8-A83D-4D38-97E8-6D2CD5014C43}" srcId="{695C8058-BD3E-4096-9E89-4FC38FAFDAD1}" destId="{AF711E20-8F8F-45C5-963A-6D90AA3B3FF1}" srcOrd="2" destOrd="0" parTransId="{419EB31A-A66E-4B8C-B7EE-4887D9D00029}" sibTransId="{124013AB-0526-40F3-9166-CC8942C30D7E}"/>
    <dgm:cxn modelId="{7FBDCBF1-D0DC-4252-A7A5-57267098ACC2}" type="presOf" srcId="{6B94D8AC-DE7D-45B5-8AC7-865D76D6CF25}" destId="{AA94082C-7F8D-4CA2-9694-DC0A7A1ADFAE}" srcOrd="0" destOrd="0" presId="urn:microsoft.com/office/officeart/2005/8/layout/vList3"/>
    <dgm:cxn modelId="{0C2D1A4A-E0D2-4D81-BCCA-E4139F6F49B4}" type="presParOf" srcId="{C1B1BCC4-4C71-449B-A76A-4C9FD94F35C5}" destId="{C898FB85-1615-420F-ACA2-A22E0C8ABA46}" srcOrd="0" destOrd="0" presId="urn:microsoft.com/office/officeart/2005/8/layout/vList3"/>
    <dgm:cxn modelId="{486612FB-2B44-4313-9A66-F24B17767ED5}" type="presParOf" srcId="{C898FB85-1615-420F-ACA2-A22E0C8ABA46}" destId="{CA3D69BB-C13C-4E20-A119-25B383060201}" srcOrd="0" destOrd="0" presId="urn:microsoft.com/office/officeart/2005/8/layout/vList3"/>
    <dgm:cxn modelId="{B4AE87A9-6B83-46F3-B026-63807757EEFE}" type="presParOf" srcId="{C898FB85-1615-420F-ACA2-A22E0C8ABA46}" destId="{AA94082C-7F8D-4CA2-9694-DC0A7A1ADFAE}" srcOrd="1" destOrd="0" presId="urn:microsoft.com/office/officeart/2005/8/layout/vList3"/>
    <dgm:cxn modelId="{EF3BC9CD-DAFD-414F-A1C4-9B5DA4BBC046}" type="presParOf" srcId="{C1B1BCC4-4C71-449B-A76A-4C9FD94F35C5}" destId="{D51D21EE-438C-4939-BEFE-62C446499939}" srcOrd="1" destOrd="0" presId="urn:microsoft.com/office/officeart/2005/8/layout/vList3"/>
    <dgm:cxn modelId="{193ED07D-E04A-49E0-BBA5-21889C24DFE4}" type="presParOf" srcId="{C1B1BCC4-4C71-449B-A76A-4C9FD94F35C5}" destId="{5634DDB3-A89C-475E-831D-EBDBF2D83536}" srcOrd="2" destOrd="0" presId="urn:microsoft.com/office/officeart/2005/8/layout/vList3"/>
    <dgm:cxn modelId="{7ECF57F2-952E-409B-9A18-E656C611FC6E}" type="presParOf" srcId="{5634DDB3-A89C-475E-831D-EBDBF2D83536}" destId="{B9D1FA7A-7D16-4883-9FC8-0FF4E8570325}" srcOrd="0" destOrd="0" presId="urn:microsoft.com/office/officeart/2005/8/layout/vList3"/>
    <dgm:cxn modelId="{AC38AE5C-A2E3-40DD-907E-7298BD394E36}" type="presParOf" srcId="{5634DDB3-A89C-475E-831D-EBDBF2D83536}" destId="{E383C160-3B51-4C41-9F4B-AABCC0C8F600}" srcOrd="1" destOrd="0" presId="urn:microsoft.com/office/officeart/2005/8/layout/vList3"/>
    <dgm:cxn modelId="{986ECAAA-A73E-43B2-BFE3-721CA9F74DAF}" type="presParOf" srcId="{C1B1BCC4-4C71-449B-A76A-4C9FD94F35C5}" destId="{697DF01B-8BFC-4884-9305-2053B13B5800}" srcOrd="3" destOrd="0" presId="urn:microsoft.com/office/officeart/2005/8/layout/vList3"/>
    <dgm:cxn modelId="{73CD5D61-1987-4930-B614-375A0C9138DA}" type="presParOf" srcId="{C1B1BCC4-4C71-449B-A76A-4C9FD94F35C5}" destId="{AB0A67C8-FA21-47CD-86F8-EB824A29176F}" srcOrd="4" destOrd="0" presId="urn:microsoft.com/office/officeart/2005/8/layout/vList3"/>
    <dgm:cxn modelId="{4DB311AC-9B6B-4BDA-BBB3-D9BAEF9FB6E8}" type="presParOf" srcId="{AB0A67C8-FA21-47CD-86F8-EB824A29176F}" destId="{E3660F60-BFE8-4018-B84D-A0B23617111C}" srcOrd="0" destOrd="0" presId="urn:microsoft.com/office/officeart/2005/8/layout/vList3"/>
    <dgm:cxn modelId="{EAC83223-B3D3-4256-BB77-73FC9D878B14}" type="presParOf" srcId="{AB0A67C8-FA21-47CD-86F8-EB824A29176F}" destId="{D4AF5736-34F8-48AE-8B40-EB7CD4BB439A}" srcOrd="1" destOrd="0" presId="urn:microsoft.com/office/officeart/2005/8/layout/vList3"/>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94082C-7F8D-4CA2-9694-DC0A7A1ADFAE}">
      <dsp:nvSpPr>
        <dsp:cNvPr id="0" name=""/>
        <dsp:cNvSpPr/>
      </dsp:nvSpPr>
      <dsp:spPr>
        <a:xfrm rot="10800000">
          <a:off x="1190625" y="732"/>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72390" rIns="135128" bIns="72390" numCol="1" spcCol="1270" anchor="ctr" anchorCtr="0">
          <a:noAutofit/>
        </a:bodyPr>
        <a:lstStyle/>
        <a:p>
          <a:pPr marL="0" lvl="0" indent="0" algn="ctr" defTabSz="844550">
            <a:lnSpc>
              <a:spcPct val="90000"/>
            </a:lnSpc>
            <a:spcBef>
              <a:spcPct val="0"/>
            </a:spcBef>
            <a:spcAft>
              <a:spcPct val="35000"/>
            </a:spcAft>
            <a:buNone/>
          </a:pPr>
          <a:r>
            <a:rPr lang="en-IN" sz="1900" b="1" i="0" kern="1200" dirty="0"/>
            <a:t>Product Recommendations</a:t>
          </a:r>
          <a:endParaRPr lang="en-IN" sz="1900" kern="1200" dirty="0"/>
        </a:p>
      </dsp:txBody>
      <dsp:txXfrm rot="10800000">
        <a:off x="1347591" y="732"/>
        <a:ext cx="3946812" cy="627866"/>
      </dsp:txXfrm>
    </dsp:sp>
    <dsp:sp modelId="{CA3D69BB-C13C-4E20-A119-25B383060201}">
      <dsp:nvSpPr>
        <dsp:cNvPr id="0" name=""/>
        <dsp:cNvSpPr/>
      </dsp:nvSpPr>
      <dsp:spPr>
        <a:xfrm>
          <a:off x="876691" y="732"/>
          <a:ext cx="627866" cy="627866"/>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tx1"/>
          </a:solidFill>
          <a:prstDash val="solid"/>
        </a:ln>
        <a:effectLst/>
      </dsp:spPr>
      <dsp:style>
        <a:lnRef idx="2">
          <a:scrgbClr r="0" g="0" b="0"/>
        </a:lnRef>
        <a:fillRef idx="1">
          <a:scrgbClr r="0" g="0" b="0"/>
        </a:fillRef>
        <a:effectRef idx="0">
          <a:scrgbClr r="0" g="0" b="0"/>
        </a:effectRef>
        <a:fontRef idx="minor"/>
      </dsp:style>
    </dsp:sp>
    <dsp:sp modelId="{E383C160-3B51-4C41-9F4B-AABCC0C8F600}">
      <dsp:nvSpPr>
        <dsp:cNvPr id="0" name=""/>
        <dsp:cNvSpPr/>
      </dsp:nvSpPr>
      <dsp:spPr>
        <a:xfrm rot="10800000">
          <a:off x="1190625" y="797354"/>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72390" rIns="135128" bIns="72390" numCol="1" spcCol="1270" anchor="ctr" anchorCtr="0">
          <a:noAutofit/>
        </a:bodyPr>
        <a:lstStyle/>
        <a:p>
          <a:pPr marL="0" lvl="0" indent="0" algn="ctr" defTabSz="844550">
            <a:lnSpc>
              <a:spcPct val="90000"/>
            </a:lnSpc>
            <a:spcBef>
              <a:spcPct val="0"/>
            </a:spcBef>
            <a:spcAft>
              <a:spcPct val="35000"/>
            </a:spcAft>
            <a:buNone/>
          </a:pPr>
          <a:r>
            <a:rPr lang="en-GB" sz="1900" b="1" i="0" kern="1200" dirty="0"/>
            <a:t>Store Layout and Product Placement</a:t>
          </a:r>
          <a:endParaRPr lang="en-IN" sz="1900" kern="1200" dirty="0"/>
        </a:p>
      </dsp:txBody>
      <dsp:txXfrm rot="10800000">
        <a:off x="1347591" y="797354"/>
        <a:ext cx="3946812" cy="627866"/>
      </dsp:txXfrm>
    </dsp:sp>
    <dsp:sp modelId="{B9D1FA7A-7D16-4883-9FC8-0FF4E8570325}">
      <dsp:nvSpPr>
        <dsp:cNvPr id="0" name=""/>
        <dsp:cNvSpPr/>
      </dsp:nvSpPr>
      <dsp:spPr>
        <a:xfrm>
          <a:off x="876691" y="797354"/>
          <a:ext cx="627866" cy="627866"/>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4AF5736-34F8-48AE-8B40-EB7CD4BB439A}">
      <dsp:nvSpPr>
        <dsp:cNvPr id="0" name=""/>
        <dsp:cNvSpPr/>
      </dsp:nvSpPr>
      <dsp:spPr>
        <a:xfrm rot="10800000">
          <a:off x="1190625" y="1593976"/>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72390" rIns="135128" bIns="72390" numCol="1" spcCol="1270" anchor="ctr" anchorCtr="0">
          <a:noAutofit/>
        </a:bodyPr>
        <a:lstStyle/>
        <a:p>
          <a:pPr marL="0" lvl="0" indent="0" algn="ctr" defTabSz="844550">
            <a:lnSpc>
              <a:spcPct val="90000"/>
            </a:lnSpc>
            <a:spcBef>
              <a:spcPct val="0"/>
            </a:spcBef>
            <a:spcAft>
              <a:spcPct val="35000"/>
            </a:spcAft>
            <a:buNone/>
          </a:pPr>
          <a:r>
            <a:rPr lang="en-IN" sz="1900" b="1" i="0" kern="1200" dirty="0"/>
            <a:t>Inventory Management</a:t>
          </a:r>
          <a:endParaRPr lang="en-IN" sz="1900" kern="1200" dirty="0"/>
        </a:p>
      </dsp:txBody>
      <dsp:txXfrm rot="10800000">
        <a:off x="1347591" y="1593976"/>
        <a:ext cx="3946812" cy="627866"/>
      </dsp:txXfrm>
    </dsp:sp>
    <dsp:sp modelId="{E3660F60-BFE8-4018-B84D-A0B23617111C}">
      <dsp:nvSpPr>
        <dsp:cNvPr id="0" name=""/>
        <dsp:cNvSpPr/>
      </dsp:nvSpPr>
      <dsp:spPr>
        <a:xfrm>
          <a:off x="876691" y="1593976"/>
          <a:ext cx="627866" cy="627866"/>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94082C-7F8D-4CA2-9694-DC0A7A1ADFAE}">
      <dsp:nvSpPr>
        <dsp:cNvPr id="0" name=""/>
        <dsp:cNvSpPr/>
      </dsp:nvSpPr>
      <dsp:spPr>
        <a:xfrm rot="10800000">
          <a:off x="1190625" y="732"/>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72390" rIns="135128" bIns="72390" numCol="1" spcCol="1270" anchor="ctr" anchorCtr="0">
          <a:noAutofit/>
        </a:bodyPr>
        <a:lstStyle/>
        <a:p>
          <a:pPr marL="0" lvl="0" indent="0" algn="ctr" defTabSz="844550">
            <a:lnSpc>
              <a:spcPct val="90000"/>
            </a:lnSpc>
            <a:spcBef>
              <a:spcPct val="0"/>
            </a:spcBef>
            <a:spcAft>
              <a:spcPct val="35000"/>
            </a:spcAft>
            <a:buNone/>
          </a:pPr>
          <a:r>
            <a:rPr lang="en-IN" sz="1900" b="1" i="0" kern="1200" dirty="0"/>
            <a:t>Fraud Detection</a:t>
          </a:r>
          <a:endParaRPr lang="en-IN" sz="1900" kern="1200" dirty="0"/>
        </a:p>
      </dsp:txBody>
      <dsp:txXfrm rot="10800000">
        <a:off x="1347591" y="732"/>
        <a:ext cx="3946812" cy="627866"/>
      </dsp:txXfrm>
    </dsp:sp>
    <dsp:sp modelId="{CA3D69BB-C13C-4E20-A119-25B383060201}">
      <dsp:nvSpPr>
        <dsp:cNvPr id="0" name=""/>
        <dsp:cNvSpPr/>
      </dsp:nvSpPr>
      <dsp:spPr>
        <a:xfrm>
          <a:off x="876691" y="732"/>
          <a:ext cx="627866" cy="627866"/>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tx1"/>
          </a:solidFill>
          <a:prstDash val="solid"/>
        </a:ln>
        <a:effectLst/>
      </dsp:spPr>
      <dsp:style>
        <a:lnRef idx="2">
          <a:scrgbClr r="0" g="0" b="0"/>
        </a:lnRef>
        <a:fillRef idx="1">
          <a:scrgbClr r="0" g="0" b="0"/>
        </a:fillRef>
        <a:effectRef idx="0">
          <a:scrgbClr r="0" g="0" b="0"/>
        </a:effectRef>
        <a:fontRef idx="minor"/>
      </dsp:style>
    </dsp:sp>
    <dsp:sp modelId="{E383C160-3B51-4C41-9F4B-AABCC0C8F600}">
      <dsp:nvSpPr>
        <dsp:cNvPr id="0" name=""/>
        <dsp:cNvSpPr/>
      </dsp:nvSpPr>
      <dsp:spPr>
        <a:xfrm rot="10800000">
          <a:off x="1190625" y="797354"/>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72390" rIns="135128" bIns="72390" numCol="1" spcCol="1270" anchor="ctr" anchorCtr="0">
          <a:noAutofit/>
        </a:bodyPr>
        <a:lstStyle/>
        <a:p>
          <a:pPr marL="0" lvl="0" indent="0" algn="ctr" defTabSz="844550">
            <a:lnSpc>
              <a:spcPct val="90000"/>
            </a:lnSpc>
            <a:spcBef>
              <a:spcPct val="0"/>
            </a:spcBef>
            <a:spcAft>
              <a:spcPct val="35000"/>
            </a:spcAft>
            <a:buNone/>
          </a:pPr>
          <a:r>
            <a:rPr lang="en-IN" sz="1900" b="1" i="0" kern="1200" dirty="0"/>
            <a:t>Supply Chain Optimization</a:t>
          </a:r>
          <a:endParaRPr lang="en-IN" sz="1900" kern="1200" dirty="0"/>
        </a:p>
      </dsp:txBody>
      <dsp:txXfrm rot="10800000">
        <a:off x="1347591" y="797354"/>
        <a:ext cx="3946812" cy="627866"/>
      </dsp:txXfrm>
    </dsp:sp>
    <dsp:sp modelId="{B9D1FA7A-7D16-4883-9FC8-0FF4E8570325}">
      <dsp:nvSpPr>
        <dsp:cNvPr id="0" name=""/>
        <dsp:cNvSpPr/>
      </dsp:nvSpPr>
      <dsp:spPr>
        <a:xfrm>
          <a:off x="876691" y="797354"/>
          <a:ext cx="627866" cy="627866"/>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4AF5736-34F8-48AE-8B40-EB7CD4BB439A}">
      <dsp:nvSpPr>
        <dsp:cNvPr id="0" name=""/>
        <dsp:cNvSpPr/>
      </dsp:nvSpPr>
      <dsp:spPr>
        <a:xfrm rot="10800000">
          <a:off x="1190625" y="1593976"/>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72390" rIns="135128" bIns="72390" numCol="1" spcCol="1270" anchor="ctr" anchorCtr="0">
          <a:noAutofit/>
        </a:bodyPr>
        <a:lstStyle/>
        <a:p>
          <a:pPr marL="0" lvl="0" indent="0" algn="ctr" defTabSz="844550">
            <a:lnSpc>
              <a:spcPct val="90000"/>
            </a:lnSpc>
            <a:spcBef>
              <a:spcPct val="0"/>
            </a:spcBef>
            <a:spcAft>
              <a:spcPct val="35000"/>
            </a:spcAft>
            <a:buNone/>
          </a:pPr>
          <a:r>
            <a:rPr lang="en-IN" sz="1900" b="1" i="0" kern="1200" dirty="0"/>
            <a:t>Customer Experience Improvement</a:t>
          </a:r>
          <a:endParaRPr lang="en-IN" sz="1900" kern="1200" dirty="0"/>
        </a:p>
      </dsp:txBody>
      <dsp:txXfrm rot="10800000">
        <a:off x="1347591" y="1593976"/>
        <a:ext cx="3946812" cy="627866"/>
      </dsp:txXfrm>
    </dsp:sp>
    <dsp:sp modelId="{E3660F60-BFE8-4018-B84D-A0B23617111C}">
      <dsp:nvSpPr>
        <dsp:cNvPr id="0" name=""/>
        <dsp:cNvSpPr/>
      </dsp:nvSpPr>
      <dsp:spPr>
        <a:xfrm>
          <a:off x="876691" y="1593976"/>
          <a:ext cx="627866" cy="627866"/>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94082C-7F8D-4CA2-9694-DC0A7A1ADFAE}">
      <dsp:nvSpPr>
        <dsp:cNvPr id="0" name=""/>
        <dsp:cNvSpPr/>
      </dsp:nvSpPr>
      <dsp:spPr>
        <a:xfrm rot="10800000">
          <a:off x="1190625" y="732"/>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68580" rIns="128016" bIns="68580" numCol="1" spcCol="1270" anchor="ctr" anchorCtr="0">
          <a:noAutofit/>
        </a:bodyPr>
        <a:lstStyle/>
        <a:p>
          <a:pPr marL="0" lvl="0" indent="0" algn="ctr" defTabSz="800100">
            <a:lnSpc>
              <a:spcPct val="90000"/>
            </a:lnSpc>
            <a:spcBef>
              <a:spcPct val="0"/>
            </a:spcBef>
            <a:spcAft>
              <a:spcPct val="35000"/>
            </a:spcAft>
            <a:buNone/>
          </a:pPr>
          <a:r>
            <a:rPr lang="en-IN" sz="1800" b="1" i="0" kern="1200" dirty="0"/>
            <a:t>Promotion and Pricing Strategies</a:t>
          </a:r>
          <a:endParaRPr lang="en-IN" sz="1800" kern="1200" dirty="0"/>
        </a:p>
      </dsp:txBody>
      <dsp:txXfrm rot="10800000">
        <a:off x="1347591" y="732"/>
        <a:ext cx="3946812" cy="627866"/>
      </dsp:txXfrm>
    </dsp:sp>
    <dsp:sp modelId="{CA3D69BB-C13C-4E20-A119-25B383060201}">
      <dsp:nvSpPr>
        <dsp:cNvPr id="0" name=""/>
        <dsp:cNvSpPr/>
      </dsp:nvSpPr>
      <dsp:spPr>
        <a:xfrm>
          <a:off x="876691" y="732"/>
          <a:ext cx="627866" cy="627866"/>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tx1"/>
          </a:solidFill>
          <a:prstDash val="solid"/>
        </a:ln>
        <a:effectLst/>
      </dsp:spPr>
      <dsp:style>
        <a:lnRef idx="2">
          <a:scrgbClr r="0" g="0" b="0"/>
        </a:lnRef>
        <a:fillRef idx="1">
          <a:scrgbClr r="0" g="0" b="0"/>
        </a:fillRef>
        <a:effectRef idx="0">
          <a:scrgbClr r="0" g="0" b="0"/>
        </a:effectRef>
        <a:fontRef idx="minor"/>
      </dsp:style>
    </dsp:sp>
    <dsp:sp modelId="{E383C160-3B51-4C41-9F4B-AABCC0C8F600}">
      <dsp:nvSpPr>
        <dsp:cNvPr id="0" name=""/>
        <dsp:cNvSpPr/>
      </dsp:nvSpPr>
      <dsp:spPr>
        <a:xfrm rot="10800000">
          <a:off x="1190625" y="797354"/>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68580" rIns="128016" bIns="68580" numCol="1" spcCol="1270" anchor="ctr" anchorCtr="0">
          <a:noAutofit/>
        </a:bodyPr>
        <a:lstStyle/>
        <a:p>
          <a:pPr marL="0" lvl="0" indent="0" algn="ctr" defTabSz="800100">
            <a:lnSpc>
              <a:spcPct val="90000"/>
            </a:lnSpc>
            <a:spcBef>
              <a:spcPct val="0"/>
            </a:spcBef>
            <a:spcAft>
              <a:spcPct val="35000"/>
            </a:spcAft>
            <a:buNone/>
          </a:pPr>
          <a:r>
            <a:rPr lang="en-IN" sz="1800" b="1" i="0" kern="1200" dirty="0"/>
            <a:t>Customer Segmentation</a:t>
          </a:r>
          <a:endParaRPr lang="en-IN" sz="1800" kern="1200" dirty="0"/>
        </a:p>
      </dsp:txBody>
      <dsp:txXfrm rot="10800000">
        <a:off x="1347591" y="797354"/>
        <a:ext cx="3946812" cy="627866"/>
      </dsp:txXfrm>
    </dsp:sp>
    <dsp:sp modelId="{B9D1FA7A-7D16-4883-9FC8-0FF4E8570325}">
      <dsp:nvSpPr>
        <dsp:cNvPr id="0" name=""/>
        <dsp:cNvSpPr/>
      </dsp:nvSpPr>
      <dsp:spPr>
        <a:xfrm>
          <a:off x="876691" y="797354"/>
          <a:ext cx="627866" cy="627866"/>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4AF5736-34F8-48AE-8B40-EB7CD4BB439A}">
      <dsp:nvSpPr>
        <dsp:cNvPr id="0" name=""/>
        <dsp:cNvSpPr/>
      </dsp:nvSpPr>
      <dsp:spPr>
        <a:xfrm rot="10800000">
          <a:off x="1190625" y="1593976"/>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68580" rIns="128016" bIns="68580" numCol="1" spcCol="1270" anchor="ctr" anchorCtr="0">
          <a:noAutofit/>
        </a:bodyPr>
        <a:lstStyle/>
        <a:p>
          <a:pPr marL="0" lvl="0" indent="0" algn="ctr" defTabSz="800100">
            <a:lnSpc>
              <a:spcPct val="90000"/>
            </a:lnSpc>
            <a:spcBef>
              <a:spcPct val="0"/>
            </a:spcBef>
            <a:spcAft>
              <a:spcPct val="35000"/>
            </a:spcAft>
            <a:buNone/>
          </a:pPr>
          <a:r>
            <a:rPr lang="en-IN" sz="1800" b="1" i="0" kern="1200" dirty="0"/>
            <a:t>Seasonal and Trend Analysis</a:t>
          </a:r>
          <a:endParaRPr lang="en-IN" sz="1800" kern="1200" dirty="0"/>
        </a:p>
      </dsp:txBody>
      <dsp:txXfrm rot="10800000">
        <a:off x="1347591" y="1593976"/>
        <a:ext cx="3946812" cy="627866"/>
      </dsp:txXfrm>
    </dsp:sp>
    <dsp:sp modelId="{E3660F60-BFE8-4018-B84D-A0B23617111C}">
      <dsp:nvSpPr>
        <dsp:cNvPr id="0" name=""/>
        <dsp:cNvSpPr/>
      </dsp:nvSpPr>
      <dsp:spPr>
        <a:xfrm>
          <a:off x="876691" y="1593976"/>
          <a:ext cx="627866" cy="627866"/>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94082C-7F8D-4CA2-9694-DC0A7A1ADFAE}">
      <dsp:nvSpPr>
        <dsp:cNvPr id="0" name=""/>
        <dsp:cNvSpPr/>
      </dsp:nvSpPr>
      <dsp:spPr>
        <a:xfrm rot="10800000">
          <a:off x="1190625" y="732"/>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68580" rIns="128016" bIns="68580" numCol="1" spcCol="1270" anchor="ctr" anchorCtr="0">
          <a:noAutofit/>
        </a:bodyPr>
        <a:lstStyle/>
        <a:p>
          <a:pPr marL="0" lvl="0" indent="0" algn="ctr" defTabSz="800100">
            <a:lnSpc>
              <a:spcPct val="90000"/>
            </a:lnSpc>
            <a:spcBef>
              <a:spcPct val="0"/>
            </a:spcBef>
            <a:spcAft>
              <a:spcPct val="35000"/>
            </a:spcAft>
            <a:buNone/>
          </a:pPr>
          <a:r>
            <a:rPr lang="en-IN" sz="1800" b="1" i="0" kern="1200" dirty="0"/>
            <a:t>Product Assortment Planning</a:t>
          </a:r>
          <a:endParaRPr lang="en-IN" sz="1800" kern="1200" dirty="0"/>
        </a:p>
      </dsp:txBody>
      <dsp:txXfrm rot="10800000">
        <a:off x="1347591" y="732"/>
        <a:ext cx="3946812" cy="627866"/>
      </dsp:txXfrm>
    </dsp:sp>
    <dsp:sp modelId="{CA3D69BB-C13C-4E20-A119-25B383060201}">
      <dsp:nvSpPr>
        <dsp:cNvPr id="0" name=""/>
        <dsp:cNvSpPr/>
      </dsp:nvSpPr>
      <dsp:spPr>
        <a:xfrm>
          <a:off x="876691" y="732"/>
          <a:ext cx="627866" cy="627866"/>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tx1"/>
          </a:solidFill>
          <a:prstDash val="solid"/>
        </a:ln>
        <a:effectLst/>
      </dsp:spPr>
      <dsp:style>
        <a:lnRef idx="2">
          <a:scrgbClr r="0" g="0" b="0"/>
        </a:lnRef>
        <a:fillRef idx="1">
          <a:scrgbClr r="0" g="0" b="0"/>
        </a:fillRef>
        <a:effectRef idx="0">
          <a:scrgbClr r="0" g="0" b="0"/>
        </a:effectRef>
        <a:fontRef idx="minor"/>
      </dsp:style>
    </dsp:sp>
    <dsp:sp modelId="{E383C160-3B51-4C41-9F4B-AABCC0C8F600}">
      <dsp:nvSpPr>
        <dsp:cNvPr id="0" name=""/>
        <dsp:cNvSpPr/>
      </dsp:nvSpPr>
      <dsp:spPr>
        <a:xfrm rot="10800000">
          <a:off x="1190625" y="797354"/>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68580" rIns="128016" bIns="68580" numCol="1" spcCol="1270" anchor="ctr" anchorCtr="0">
          <a:noAutofit/>
        </a:bodyPr>
        <a:lstStyle/>
        <a:p>
          <a:pPr marL="0" lvl="0" indent="0" algn="ctr" defTabSz="800100">
            <a:lnSpc>
              <a:spcPct val="90000"/>
            </a:lnSpc>
            <a:spcBef>
              <a:spcPct val="0"/>
            </a:spcBef>
            <a:spcAft>
              <a:spcPct val="35000"/>
            </a:spcAft>
            <a:buNone/>
          </a:pPr>
          <a:r>
            <a:rPr lang="en-IN" sz="1800" b="1" i="0" kern="1200" dirty="0"/>
            <a:t>Waste Reduction</a:t>
          </a:r>
          <a:endParaRPr lang="en-IN" sz="1800" kern="1200" dirty="0"/>
        </a:p>
      </dsp:txBody>
      <dsp:txXfrm rot="10800000">
        <a:off x="1347591" y="797354"/>
        <a:ext cx="3946812" cy="627866"/>
      </dsp:txXfrm>
    </dsp:sp>
    <dsp:sp modelId="{B9D1FA7A-7D16-4883-9FC8-0FF4E8570325}">
      <dsp:nvSpPr>
        <dsp:cNvPr id="0" name=""/>
        <dsp:cNvSpPr/>
      </dsp:nvSpPr>
      <dsp:spPr>
        <a:xfrm>
          <a:off x="876691" y="797354"/>
          <a:ext cx="627866" cy="627866"/>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4AF5736-34F8-48AE-8B40-EB7CD4BB439A}">
      <dsp:nvSpPr>
        <dsp:cNvPr id="0" name=""/>
        <dsp:cNvSpPr/>
      </dsp:nvSpPr>
      <dsp:spPr>
        <a:xfrm rot="10800000">
          <a:off x="1190625" y="1593976"/>
          <a:ext cx="4103778" cy="627866"/>
        </a:xfrm>
        <a:prstGeom prst="homePlate">
          <a:avLst/>
        </a:prstGeom>
        <a:solidFill>
          <a:schemeClr val="tx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6872" tIns="68580" rIns="128016" bIns="68580" numCol="1" spcCol="1270" anchor="ctr" anchorCtr="0">
          <a:noAutofit/>
        </a:bodyPr>
        <a:lstStyle/>
        <a:p>
          <a:pPr marL="0" lvl="0" indent="0" algn="ctr" defTabSz="800100">
            <a:lnSpc>
              <a:spcPct val="90000"/>
            </a:lnSpc>
            <a:spcBef>
              <a:spcPct val="0"/>
            </a:spcBef>
            <a:spcAft>
              <a:spcPct val="35000"/>
            </a:spcAft>
            <a:buNone/>
          </a:pPr>
          <a:r>
            <a:rPr lang="en-IN" sz="1800" b="1" i="0" kern="1200" dirty="0"/>
            <a:t>Cross-Category Insights</a:t>
          </a:r>
          <a:endParaRPr lang="en-IN" sz="1800" kern="1200" dirty="0"/>
        </a:p>
      </dsp:txBody>
      <dsp:txXfrm rot="10800000">
        <a:off x="1347591" y="1593976"/>
        <a:ext cx="3946812" cy="627866"/>
      </dsp:txXfrm>
    </dsp:sp>
    <dsp:sp modelId="{E3660F60-BFE8-4018-B84D-A0B23617111C}">
      <dsp:nvSpPr>
        <dsp:cNvPr id="0" name=""/>
        <dsp:cNvSpPr/>
      </dsp:nvSpPr>
      <dsp:spPr>
        <a:xfrm>
          <a:off x="876691" y="1593976"/>
          <a:ext cx="627866" cy="627866"/>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sv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9/30/2023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9/30/2023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microsoft.com/office/2017/06/relationships/model3d" Target="../media/model3d1.glb"/><Relationship Id="rId1" Type="http://schemas.openxmlformats.org/officeDocument/2006/relationships/slideLayout" Target="../slideLayouts/slideLayout1.xml"/><Relationship Id="rId6" Type="http://schemas.microsoft.com/office/2017/06/relationships/model3d" Target="../media/model3d3.glb"/><Relationship Id="rId5" Type="http://schemas.openxmlformats.org/officeDocument/2006/relationships/image" Target="../media/image4.png"/><Relationship Id="rId4" Type="http://schemas.microsoft.com/office/2017/06/relationships/model3d" Target="../media/model3d2.glb"/></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diagramLayout" Target="../diagrams/layout4.xml"/><Relationship Id="rId3" Type="http://schemas.openxmlformats.org/officeDocument/2006/relationships/diagramLayout" Target="../diagrams/layout1.xml"/><Relationship Id="rId21" Type="http://schemas.microsoft.com/office/2007/relationships/diagramDrawing" Target="../diagrams/drawing4.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diagramData" Target="../diagrams/data4.xml"/><Relationship Id="rId2" Type="http://schemas.openxmlformats.org/officeDocument/2006/relationships/diagramData" Target="../diagrams/data1.xml"/><Relationship Id="rId16" Type="http://schemas.microsoft.com/office/2007/relationships/diagramDrawing" Target="../diagrams/drawing3.xml"/><Relationship Id="rId20" Type="http://schemas.openxmlformats.org/officeDocument/2006/relationships/diagramColors" Target="../diagrams/colors4.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19" Type="http://schemas.openxmlformats.org/officeDocument/2006/relationships/diagramQuickStyle" Target="../diagrams/quickStyle4.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57AEE-52DB-4F69-ABF3-1FE7386B9540}"/>
              </a:ext>
            </a:extLst>
          </p:cNvPr>
          <p:cNvSpPr>
            <a:spLocks noGrp="1"/>
          </p:cNvSpPr>
          <p:nvPr>
            <p:ph type="ctrTitle"/>
          </p:nvPr>
        </p:nvSpPr>
        <p:spPr>
          <a:xfrm>
            <a:off x="2698057" y="1017686"/>
            <a:ext cx="8791575" cy="2387600"/>
          </a:xfrm>
        </p:spPr>
        <p:txBody>
          <a:bodyPr/>
          <a:lstStyle/>
          <a:p>
            <a:r>
              <a:rPr lang="en-GB" dirty="0"/>
              <a:t>MARKET BASKET INSIGHT</a:t>
            </a:r>
            <a:endParaRPr lang="en-IN" dirty="0"/>
          </a:p>
        </p:txBody>
      </p:sp>
      <p:sp>
        <p:nvSpPr>
          <p:cNvPr id="3" name="Subtitle 2">
            <a:extLst>
              <a:ext uri="{FF2B5EF4-FFF2-40B4-BE49-F238E27FC236}">
                <a16:creationId xmlns:a16="http://schemas.microsoft.com/office/drawing/2014/main" id="{A138B68E-8995-4AA4-8F8D-89BBBA257158}"/>
              </a:ext>
            </a:extLst>
          </p:cNvPr>
          <p:cNvSpPr>
            <a:spLocks noGrp="1"/>
          </p:cNvSpPr>
          <p:nvPr>
            <p:ph type="subTitle" idx="1"/>
          </p:nvPr>
        </p:nvSpPr>
        <p:spPr>
          <a:xfrm>
            <a:off x="5905084" y="4334513"/>
            <a:ext cx="5293003" cy="1924118"/>
          </a:xfrm>
        </p:spPr>
        <p:txBody>
          <a:bodyPr>
            <a:normAutofit/>
          </a:bodyPr>
          <a:lstStyle/>
          <a:p>
            <a:r>
              <a:rPr lang="en-GB" dirty="0"/>
              <a:t>Name        :  </a:t>
            </a:r>
            <a:r>
              <a:rPr lang="en-GB" dirty="0" err="1"/>
              <a:t>Athers</a:t>
            </a:r>
            <a:r>
              <a:rPr lang="en-GB" dirty="0"/>
              <a:t> </a:t>
            </a:r>
            <a:r>
              <a:rPr lang="en-GB" dirty="0" err="1"/>
              <a:t>freedon</a:t>
            </a:r>
            <a:r>
              <a:rPr lang="en-GB" dirty="0"/>
              <a:t> s</a:t>
            </a:r>
          </a:p>
          <a:p>
            <a:r>
              <a:rPr lang="en-GB" dirty="0"/>
              <a:t>Reg.no     :  212921104008</a:t>
            </a:r>
          </a:p>
          <a:p>
            <a:r>
              <a:rPr lang="en-GB" dirty="0"/>
              <a:t>Dept/</a:t>
            </a:r>
            <a:r>
              <a:rPr lang="en-GB" dirty="0" err="1"/>
              <a:t>sem</a:t>
            </a:r>
            <a:r>
              <a:rPr lang="en-GB" dirty="0"/>
              <a:t>  :  </a:t>
            </a:r>
            <a:r>
              <a:rPr lang="en-GB" dirty="0" err="1"/>
              <a:t>cse</a:t>
            </a:r>
            <a:r>
              <a:rPr lang="en-GB" dirty="0"/>
              <a:t>/v</a:t>
            </a:r>
          </a:p>
          <a:p>
            <a:r>
              <a:rPr lang="en-GB" dirty="0"/>
              <a:t>College    :  sjce2129</a:t>
            </a:r>
            <a:endParaRPr lang="en-IN" dirty="0"/>
          </a:p>
        </p:txBody>
      </p:sp>
      <mc:AlternateContent xmlns:mc="http://schemas.openxmlformats.org/markup-compatibility/2006">
        <mc:Choice xmlns:am3d="http://schemas.microsoft.com/office/drawing/2017/model3d" Requires="am3d">
          <p:graphicFrame>
            <p:nvGraphicFramePr>
              <p:cNvPr id="6" name="3D Model 5" descr="Server symbol">
                <a:extLst>
                  <a:ext uri="{FF2B5EF4-FFF2-40B4-BE49-F238E27FC236}">
                    <a16:creationId xmlns:a16="http://schemas.microsoft.com/office/drawing/2014/main" id="{A567563B-EB60-4896-A8D0-1B053D623098}"/>
                  </a:ext>
                </a:extLst>
              </p:cNvPr>
              <p:cNvGraphicFramePr>
                <a:graphicFrameLocks noChangeAspect="1"/>
              </p:cNvGraphicFramePr>
              <p:nvPr>
                <p:extLst>
                  <p:ext uri="{D42A27DB-BD31-4B8C-83A1-F6EECF244321}">
                    <p14:modId xmlns:p14="http://schemas.microsoft.com/office/powerpoint/2010/main" val="1865543013"/>
                  </p:ext>
                </p:extLst>
              </p:nvPr>
            </p:nvGraphicFramePr>
            <p:xfrm>
              <a:off x="9677534" y="694348"/>
              <a:ext cx="1944623" cy="3034276"/>
            </p:xfrm>
            <a:graphic>
              <a:graphicData uri="http://schemas.microsoft.com/office/drawing/2017/model3d">
                <am3d:model3d r:embed="rId2">
                  <am3d:spPr>
                    <a:xfrm>
                      <a:off x="0" y="0"/>
                      <a:ext cx="1944623" cy="3034276"/>
                    </a:xfrm>
                    <a:prstGeom prst="rect">
                      <a:avLst/>
                    </a:prstGeom>
                  </am3d:spPr>
                  <am3d:camera>
                    <am3d:pos x="0" y="0" z="55893909"/>
                    <am3d:up dx="0" dy="36000000" dz="0"/>
                    <am3d:lookAt x="0" y="0" z="0"/>
                    <am3d:perspective fov="2700000"/>
                  </am3d:camera>
                  <am3d:trans>
                    <am3d:meterPerModelUnit n="8157799" d="1000000"/>
                    <am3d:preTrans dx="-20171" dy="-18006390" dz="-3714845"/>
                    <am3d:scale>
                      <am3d:sx n="1000000" d="1000000"/>
                      <am3d:sy n="1000000" d="1000000"/>
                      <am3d:sz n="1000000" d="1000000"/>
                    </am3d:scale>
                    <am3d:rot ax="2184571" ay="2463593" az="1550822"/>
                    <am3d:postTrans dx="0" dy="0" dz="0"/>
                  </am3d:trans>
                  <am3d:raster rName="Office3DRenderer" rVer="16.0.8326">
                    <am3d:blip r:embed="rId3"/>
                  </am3d:raster>
                  <am3d:objViewport viewportSz="344193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Server symbol">
                <a:extLst>
                  <a:ext uri="{FF2B5EF4-FFF2-40B4-BE49-F238E27FC236}">
                    <a16:creationId xmlns:a16="http://schemas.microsoft.com/office/drawing/2014/main" id="{A567563B-EB60-4896-A8D0-1B053D623098}"/>
                  </a:ext>
                </a:extLst>
              </p:cNvPr>
              <p:cNvPicPr>
                <a:picLocks noGrp="1" noRot="1" noChangeAspect="1" noMove="1" noResize="1" noEditPoints="1" noAdjustHandles="1" noChangeArrowheads="1" noChangeShapeType="1" noCrop="1"/>
              </p:cNvPicPr>
              <p:nvPr/>
            </p:nvPicPr>
            <p:blipFill>
              <a:blip r:embed="rId3"/>
              <a:stretch>
                <a:fillRect/>
              </a:stretch>
            </p:blipFill>
            <p:spPr>
              <a:xfrm>
                <a:off x="9677534" y="694348"/>
                <a:ext cx="1944623" cy="303427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descr="Upward Trend">
                <a:extLst>
                  <a:ext uri="{FF2B5EF4-FFF2-40B4-BE49-F238E27FC236}">
                    <a16:creationId xmlns:a16="http://schemas.microsoft.com/office/drawing/2014/main" id="{947BA808-4CD3-43E7-B6BB-EA0EA804D149}"/>
                  </a:ext>
                </a:extLst>
              </p:cNvPr>
              <p:cNvGraphicFramePr>
                <a:graphicFrameLocks noChangeAspect="1"/>
              </p:cNvGraphicFramePr>
              <p:nvPr>
                <p:extLst>
                  <p:ext uri="{D42A27DB-BD31-4B8C-83A1-F6EECF244321}">
                    <p14:modId xmlns:p14="http://schemas.microsoft.com/office/powerpoint/2010/main" val="2773203958"/>
                  </p:ext>
                </p:extLst>
              </p:nvPr>
            </p:nvGraphicFramePr>
            <p:xfrm>
              <a:off x="1872439" y="246393"/>
              <a:ext cx="2407769" cy="2213209"/>
            </p:xfrm>
            <a:graphic>
              <a:graphicData uri="http://schemas.microsoft.com/office/drawing/2017/model3d">
                <am3d:model3d r:embed="rId4">
                  <am3d:spPr>
                    <a:xfrm>
                      <a:off x="0" y="0"/>
                      <a:ext cx="2407769" cy="2213209"/>
                    </a:xfrm>
                    <a:prstGeom prst="rect">
                      <a:avLst/>
                    </a:prstGeom>
                  </am3d:spPr>
                  <am3d:camera>
                    <am3d:pos x="0" y="0" z="65012918"/>
                    <am3d:up dx="0" dy="36000000" dz="0"/>
                    <am3d:lookAt x="0" y="0" z="0"/>
                    <am3d:perspective fov="2700000"/>
                  </am3d:camera>
                  <am3d:trans>
                    <am3d:meterPerModelUnit n="101711" d="1000000"/>
                    <am3d:preTrans dx="0" dy="-16609428" dz="0"/>
                    <am3d:scale>
                      <am3d:sx n="1000000" d="1000000"/>
                      <am3d:sy n="1000000" d="1000000"/>
                      <am3d:sz n="1000000" d="1000000"/>
                    </am3d:scale>
                    <am3d:rot ax="55262" ay="-7976" az="-126"/>
                    <am3d:postTrans dx="0" dy="0" dz="0"/>
                  </am3d:trans>
                  <am3d:raster rName="Office3DRenderer" rVer="16.0.8326">
                    <am3d:blip r:embed="rId5"/>
                  </am3d:raster>
                  <am3d:objViewport viewportSz="334565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Upward Trend">
                <a:extLst>
                  <a:ext uri="{FF2B5EF4-FFF2-40B4-BE49-F238E27FC236}">
                    <a16:creationId xmlns:a16="http://schemas.microsoft.com/office/drawing/2014/main" id="{947BA808-4CD3-43E7-B6BB-EA0EA804D149}"/>
                  </a:ext>
                </a:extLst>
              </p:cNvPr>
              <p:cNvPicPr>
                <a:picLocks noGrp="1" noRot="1" noChangeAspect="1" noMove="1" noResize="1" noEditPoints="1" noAdjustHandles="1" noChangeArrowheads="1" noChangeShapeType="1" noCrop="1"/>
              </p:cNvPicPr>
              <p:nvPr/>
            </p:nvPicPr>
            <p:blipFill>
              <a:blip r:embed="rId5"/>
              <a:stretch>
                <a:fillRect/>
              </a:stretch>
            </p:blipFill>
            <p:spPr>
              <a:xfrm>
                <a:off x="1872439" y="246393"/>
                <a:ext cx="2407769" cy="221320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8" name="3D Model 7" descr="Decorative Anemometer">
                <a:extLst>
                  <a:ext uri="{FF2B5EF4-FFF2-40B4-BE49-F238E27FC236}">
                    <a16:creationId xmlns:a16="http://schemas.microsoft.com/office/drawing/2014/main" id="{AE4ED566-40BC-45E9-8B00-11C30C73EA8A}"/>
                  </a:ext>
                </a:extLst>
              </p:cNvPr>
              <p:cNvGraphicFramePr>
                <a:graphicFrameLocks noChangeAspect="1"/>
              </p:cNvGraphicFramePr>
              <p:nvPr>
                <p:extLst>
                  <p:ext uri="{D42A27DB-BD31-4B8C-83A1-F6EECF244321}">
                    <p14:modId xmlns:p14="http://schemas.microsoft.com/office/powerpoint/2010/main" val="2258099690"/>
                  </p:ext>
                </p:extLst>
              </p:nvPr>
            </p:nvGraphicFramePr>
            <p:xfrm>
              <a:off x="1940935" y="3440929"/>
              <a:ext cx="3444834" cy="3711287"/>
            </p:xfrm>
            <a:graphic>
              <a:graphicData uri="http://schemas.microsoft.com/office/drawing/2017/model3d">
                <am3d:model3d r:embed="rId6">
                  <am3d:spPr>
                    <a:xfrm>
                      <a:off x="0" y="0"/>
                      <a:ext cx="3444834" cy="3711287"/>
                    </a:xfrm>
                    <a:prstGeom prst="rect">
                      <a:avLst/>
                    </a:prstGeom>
                  </am3d:spPr>
                  <am3d:camera>
                    <am3d:pos x="0" y="0" z="80792572"/>
                    <am3d:up dx="0" dy="36000000" dz="0"/>
                    <am3d:lookAt x="0" y="0" z="0"/>
                    <am3d:perspective fov="2700000"/>
                  </am3d:camera>
                  <am3d:trans>
                    <am3d:meterPerModelUnit n="1251622" d="1000000"/>
                    <am3d:preTrans dx="0" dy="-1390005" dz="0"/>
                    <am3d:scale>
                      <am3d:sx n="1000000" d="1000000"/>
                      <am3d:sy n="1000000" d="1000000"/>
                      <am3d:sz n="1000000" d="1000000"/>
                    </am3d:scale>
                    <am3d:rot ax="2636256" ay="-19975" az="-19256"/>
                    <am3d:postTrans dx="0" dy="0" dz="0"/>
                  </am3d:trans>
                  <am3d:raster rName="Office3DRenderer" rVer="16.0.8326">
                    <am3d:blip r:embed="rId7"/>
                  </am3d:raster>
                  <am3d:objViewport viewportSz="515773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descr="Decorative Anemometer">
                <a:extLst>
                  <a:ext uri="{FF2B5EF4-FFF2-40B4-BE49-F238E27FC236}">
                    <a16:creationId xmlns:a16="http://schemas.microsoft.com/office/drawing/2014/main" id="{AE4ED566-40BC-45E9-8B00-11C30C73EA8A}"/>
                  </a:ext>
                </a:extLst>
              </p:cNvPr>
              <p:cNvPicPr>
                <a:picLocks noGrp="1" noRot="1" noChangeAspect="1" noMove="1" noResize="1" noEditPoints="1" noAdjustHandles="1" noChangeArrowheads="1" noChangeShapeType="1" noCrop="1"/>
              </p:cNvPicPr>
              <p:nvPr/>
            </p:nvPicPr>
            <p:blipFill>
              <a:blip r:embed="rId7"/>
              <a:stretch>
                <a:fillRect/>
              </a:stretch>
            </p:blipFill>
            <p:spPr>
              <a:xfrm>
                <a:off x="1940935" y="3440929"/>
                <a:ext cx="3444834" cy="3711287"/>
              </a:xfrm>
              <a:prstGeom prst="rect">
                <a:avLst/>
              </a:prstGeom>
            </p:spPr>
          </p:pic>
        </mc:Fallback>
      </mc:AlternateContent>
    </p:spTree>
    <p:extLst>
      <p:ext uri="{BB962C8B-B14F-4D97-AF65-F5344CB8AC3E}">
        <p14:creationId xmlns:p14="http://schemas.microsoft.com/office/powerpoint/2010/main" val="256727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10800000">
                                      <p:cBhvr>
                                        <p:cTn id="6" dur="20000" fill="hold"/>
                                        <p:tgtEl>
                                          <p:spTgt spid="6"/>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F8C51-410E-4DBA-86B5-8F3069D02E0D}"/>
              </a:ext>
            </a:extLst>
          </p:cNvPr>
          <p:cNvSpPr>
            <a:spLocks noGrp="1"/>
          </p:cNvSpPr>
          <p:nvPr>
            <p:ph type="title"/>
          </p:nvPr>
        </p:nvSpPr>
        <p:spPr>
          <a:xfrm>
            <a:off x="1141413" y="618518"/>
            <a:ext cx="9115770" cy="759708"/>
          </a:xfrm>
        </p:spPr>
        <p:txBody>
          <a:bodyPr/>
          <a:lstStyle/>
          <a:p>
            <a:pPr algn="ctr"/>
            <a:r>
              <a:rPr lang="en-GB" dirty="0"/>
              <a:t>INTRODUCTION </a:t>
            </a:r>
            <a:endParaRPr lang="en-IN" dirty="0"/>
          </a:p>
        </p:txBody>
      </p:sp>
      <p:sp>
        <p:nvSpPr>
          <p:cNvPr id="3" name="Content Placeholder 2">
            <a:extLst>
              <a:ext uri="{FF2B5EF4-FFF2-40B4-BE49-F238E27FC236}">
                <a16:creationId xmlns:a16="http://schemas.microsoft.com/office/drawing/2014/main" id="{E44F4332-1244-4841-8FA8-1D0C749AD809}"/>
              </a:ext>
            </a:extLst>
          </p:cNvPr>
          <p:cNvSpPr>
            <a:spLocks noGrp="1"/>
          </p:cNvSpPr>
          <p:nvPr>
            <p:ph idx="1"/>
          </p:nvPr>
        </p:nvSpPr>
        <p:spPr>
          <a:xfrm>
            <a:off x="1007165" y="1683026"/>
            <a:ext cx="10376451" cy="4452730"/>
          </a:xfrm>
        </p:spPr>
        <p:txBody>
          <a:bodyPr>
            <a:normAutofit fontScale="92500" lnSpcReduction="10000"/>
          </a:bodyPr>
          <a:lstStyle/>
          <a:p>
            <a:pPr>
              <a:buFont typeface="Wingdings" panose="05000000000000000000" pitchFamily="2" charset="2"/>
              <a:buChar char="Ø"/>
            </a:pPr>
            <a:r>
              <a:rPr lang="en-GB" dirty="0"/>
              <a:t>Market basket analysis is a data mining technique used by businesses and retailers to discover patterns, relationships, and associations among items that customers frequently purchase together. The insights gained from market basket analysis can help businesses make informed decisions about product placement, marketing strategies, and inventory management</a:t>
            </a:r>
          </a:p>
          <a:p>
            <a:pPr>
              <a:buFont typeface="Wingdings" panose="05000000000000000000" pitchFamily="2" charset="2"/>
              <a:buChar char="Ø"/>
            </a:pPr>
            <a:endParaRPr lang="en-GB" dirty="0"/>
          </a:p>
          <a:p>
            <a:pPr>
              <a:buFont typeface="Wingdings" panose="05000000000000000000" pitchFamily="2" charset="2"/>
              <a:buChar char="Ø"/>
            </a:pPr>
            <a:r>
              <a:rPr lang="en-GB" dirty="0"/>
              <a:t>To perform market basket analysis, businesses typically use algorithms like </a:t>
            </a:r>
            <a:r>
              <a:rPr lang="en-GB" dirty="0" err="1"/>
              <a:t>Apriori</a:t>
            </a:r>
            <a:r>
              <a:rPr lang="en-GB" dirty="0"/>
              <a:t>, FP-growth, or association rule mining to discover item associations and generate actionable insights from transaction data. It's important to note that the effectiveness of market basket analysis depends on the quality and quantity of data available, as well as the specific goals and context of the analysis.</a:t>
            </a:r>
            <a:endParaRPr lang="en-IN" dirty="0"/>
          </a:p>
        </p:txBody>
      </p:sp>
    </p:spTree>
    <p:extLst>
      <p:ext uri="{BB962C8B-B14F-4D97-AF65-F5344CB8AC3E}">
        <p14:creationId xmlns:p14="http://schemas.microsoft.com/office/powerpoint/2010/main" val="2662336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A45AD-C83C-4ABD-95AB-7E133726B1CF}"/>
              </a:ext>
            </a:extLst>
          </p:cNvPr>
          <p:cNvSpPr>
            <a:spLocks noGrp="1"/>
          </p:cNvSpPr>
          <p:nvPr>
            <p:ph type="title"/>
          </p:nvPr>
        </p:nvSpPr>
        <p:spPr>
          <a:xfrm>
            <a:off x="1141413" y="327514"/>
            <a:ext cx="9905998" cy="1478570"/>
          </a:xfrm>
        </p:spPr>
        <p:txBody>
          <a:bodyPr/>
          <a:lstStyle/>
          <a:p>
            <a:pPr algn="ctr"/>
            <a:r>
              <a:rPr lang="en-GB" dirty="0"/>
              <a:t>STEPS TO IMPLEMENT MARKET BASKET INSIGHT</a:t>
            </a:r>
            <a:endParaRPr lang="en-IN" dirty="0"/>
          </a:p>
        </p:txBody>
      </p:sp>
      <p:graphicFrame>
        <p:nvGraphicFramePr>
          <p:cNvPr id="5" name="Diagram 4">
            <a:extLst>
              <a:ext uri="{FF2B5EF4-FFF2-40B4-BE49-F238E27FC236}">
                <a16:creationId xmlns:a16="http://schemas.microsoft.com/office/drawing/2014/main" id="{290100B6-B15E-4A3D-99D9-892B9D4C0246}"/>
              </a:ext>
            </a:extLst>
          </p:cNvPr>
          <p:cNvGraphicFramePr/>
          <p:nvPr>
            <p:extLst>
              <p:ext uri="{D42A27DB-BD31-4B8C-83A1-F6EECF244321}">
                <p14:modId xmlns:p14="http://schemas.microsoft.com/office/powerpoint/2010/main" val="1549251731"/>
              </p:ext>
            </p:extLst>
          </p:nvPr>
        </p:nvGraphicFramePr>
        <p:xfrm>
          <a:off x="253033" y="1666938"/>
          <a:ext cx="6171095" cy="22225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Diagram 5">
            <a:extLst>
              <a:ext uri="{FF2B5EF4-FFF2-40B4-BE49-F238E27FC236}">
                <a16:creationId xmlns:a16="http://schemas.microsoft.com/office/drawing/2014/main" id="{B1906ADF-E801-4CBB-AEC3-5AF08F484214}"/>
              </a:ext>
            </a:extLst>
          </p:cNvPr>
          <p:cNvGraphicFramePr/>
          <p:nvPr>
            <p:extLst>
              <p:ext uri="{D42A27DB-BD31-4B8C-83A1-F6EECF244321}">
                <p14:modId xmlns:p14="http://schemas.microsoft.com/office/powerpoint/2010/main" val="944422763"/>
              </p:ext>
            </p:extLst>
          </p:nvPr>
        </p:nvGraphicFramePr>
        <p:xfrm>
          <a:off x="5704819" y="1666938"/>
          <a:ext cx="6171095" cy="222257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7" name="Diagram 6">
            <a:extLst>
              <a:ext uri="{FF2B5EF4-FFF2-40B4-BE49-F238E27FC236}">
                <a16:creationId xmlns:a16="http://schemas.microsoft.com/office/drawing/2014/main" id="{B9A52C83-089F-4567-B352-CB48B664D929}"/>
              </a:ext>
            </a:extLst>
          </p:cNvPr>
          <p:cNvGraphicFramePr/>
          <p:nvPr>
            <p:extLst>
              <p:ext uri="{D42A27DB-BD31-4B8C-83A1-F6EECF244321}">
                <p14:modId xmlns:p14="http://schemas.microsoft.com/office/powerpoint/2010/main" val="1499384117"/>
              </p:ext>
            </p:extLst>
          </p:nvPr>
        </p:nvGraphicFramePr>
        <p:xfrm>
          <a:off x="253032" y="4079774"/>
          <a:ext cx="6171095" cy="222257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8" name="Diagram 7">
            <a:extLst>
              <a:ext uri="{FF2B5EF4-FFF2-40B4-BE49-F238E27FC236}">
                <a16:creationId xmlns:a16="http://schemas.microsoft.com/office/drawing/2014/main" id="{59D5E419-183B-4F93-91DD-FA7738B16B66}"/>
              </a:ext>
            </a:extLst>
          </p:cNvPr>
          <p:cNvGraphicFramePr/>
          <p:nvPr>
            <p:extLst>
              <p:ext uri="{D42A27DB-BD31-4B8C-83A1-F6EECF244321}">
                <p14:modId xmlns:p14="http://schemas.microsoft.com/office/powerpoint/2010/main" val="3560295498"/>
              </p:ext>
            </p:extLst>
          </p:nvPr>
        </p:nvGraphicFramePr>
        <p:xfrm>
          <a:off x="5704818" y="4117650"/>
          <a:ext cx="6171095" cy="2222576"/>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Tree>
    <p:extLst>
      <p:ext uri="{BB962C8B-B14F-4D97-AF65-F5344CB8AC3E}">
        <p14:creationId xmlns:p14="http://schemas.microsoft.com/office/powerpoint/2010/main" val="1539985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30F5D-01D0-4E46-A16D-93FED2CB60D7}"/>
              </a:ext>
            </a:extLst>
          </p:cNvPr>
          <p:cNvSpPr>
            <a:spLocks noGrp="1"/>
          </p:cNvSpPr>
          <p:nvPr>
            <p:ph type="title"/>
          </p:nvPr>
        </p:nvSpPr>
        <p:spPr>
          <a:xfrm>
            <a:off x="1141412" y="485996"/>
            <a:ext cx="9905998" cy="1478570"/>
          </a:xfrm>
        </p:spPr>
        <p:txBody>
          <a:bodyPr/>
          <a:lstStyle/>
          <a:p>
            <a:pPr algn="ctr"/>
            <a:r>
              <a:rPr lang="en-GB" dirty="0"/>
              <a:t>Benefits Of Market Basket Analysis </a:t>
            </a:r>
            <a:br>
              <a:rPr lang="en-GB" dirty="0"/>
            </a:br>
            <a:endParaRPr lang="en-IN" dirty="0"/>
          </a:p>
        </p:txBody>
      </p:sp>
      <p:sp>
        <p:nvSpPr>
          <p:cNvPr id="3" name="Content Placeholder 2">
            <a:extLst>
              <a:ext uri="{FF2B5EF4-FFF2-40B4-BE49-F238E27FC236}">
                <a16:creationId xmlns:a16="http://schemas.microsoft.com/office/drawing/2014/main" id="{83509011-5DBE-4CCE-A389-5DE036015FEE}"/>
              </a:ext>
            </a:extLst>
          </p:cNvPr>
          <p:cNvSpPr>
            <a:spLocks noGrp="1"/>
          </p:cNvSpPr>
          <p:nvPr>
            <p:ph idx="1"/>
          </p:nvPr>
        </p:nvSpPr>
        <p:spPr>
          <a:xfrm>
            <a:off x="1141412" y="2488027"/>
            <a:ext cx="9905999" cy="3541714"/>
          </a:xfrm>
        </p:spPr>
        <p:txBody>
          <a:bodyPr>
            <a:normAutofit fontScale="70000" lnSpcReduction="20000"/>
          </a:bodyPr>
          <a:lstStyle/>
          <a:p>
            <a:pPr>
              <a:buFont typeface="Wingdings" panose="05000000000000000000" pitchFamily="2" charset="2"/>
              <a:buChar char="Ø"/>
            </a:pPr>
            <a:r>
              <a:rPr lang="en-GB" dirty="0"/>
              <a:t>Gaining market share: Once a business reaches its peak growth, finding new ways to do so might be difficult. Market basket analysis may be used to integrate gentrification and demographic data to locate the sites of new businesses or geo-targeted marketing.</a:t>
            </a:r>
          </a:p>
          <a:p>
            <a:pPr>
              <a:buFont typeface="Wingdings" panose="05000000000000000000" pitchFamily="2" charset="2"/>
              <a:buChar char="Ø"/>
            </a:pPr>
            <a:r>
              <a:rPr lang="en-GB" dirty="0"/>
              <a:t>Campaigns and promotions: MBA is used to identify the goods that work well together as well as the products that serve as the cornerstones of their product range.</a:t>
            </a:r>
          </a:p>
          <a:p>
            <a:pPr>
              <a:buFont typeface="Wingdings" panose="05000000000000000000" pitchFamily="2" charset="2"/>
              <a:buChar char="Ø"/>
            </a:pPr>
            <a:r>
              <a:rPr lang="en-GB" dirty="0" err="1"/>
              <a:t>Behavior</a:t>
            </a:r>
            <a:r>
              <a:rPr lang="en-GB" dirty="0"/>
              <a:t> analysis: A fundamental tenet of marketing is comprehending consumer </a:t>
            </a:r>
            <a:r>
              <a:rPr lang="en-GB" dirty="0" err="1"/>
              <a:t>behavior</a:t>
            </a:r>
            <a:r>
              <a:rPr lang="en-GB" dirty="0"/>
              <a:t> patterns. MBA may be used for anything, including UI/UX and basic </a:t>
            </a:r>
            <a:r>
              <a:rPr lang="en-GB" dirty="0" err="1"/>
              <a:t>catalog</a:t>
            </a:r>
            <a:r>
              <a:rPr lang="en-GB" dirty="0"/>
              <a:t> designs.</a:t>
            </a:r>
          </a:p>
          <a:p>
            <a:pPr>
              <a:buFont typeface="Wingdings" panose="05000000000000000000" pitchFamily="2" charset="2"/>
              <a:buChar char="Ø"/>
            </a:pPr>
            <a:r>
              <a:rPr lang="en-GB" dirty="0"/>
              <a:t>Optimization of in-store activities: MBA is useful in deciding what goes on the shelves as well as at the back of the shop. Because geographic patterns are a major factor in determining the strength or popularity of particular products, MBA is increasingly used to manage inventory for each store or warehouse. </a:t>
            </a:r>
          </a:p>
          <a:p>
            <a:pPr marL="0" indent="0">
              <a:buNone/>
            </a:pPr>
            <a:endParaRPr lang="en-IN" dirty="0"/>
          </a:p>
        </p:txBody>
      </p:sp>
    </p:spTree>
    <p:extLst>
      <p:ext uri="{BB962C8B-B14F-4D97-AF65-F5344CB8AC3E}">
        <p14:creationId xmlns:p14="http://schemas.microsoft.com/office/powerpoint/2010/main" val="3762364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05297-E79E-431F-A0DB-76D60BE2820D}"/>
              </a:ext>
            </a:extLst>
          </p:cNvPr>
          <p:cNvSpPr>
            <a:spLocks noGrp="1"/>
          </p:cNvSpPr>
          <p:nvPr>
            <p:ph type="title"/>
          </p:nvPr>
        </p:nvSpPr>
        <p:spPr>
          <a:xfrm>
            <a:off x="1141413" y="446240"/>
            <a:ext cx="9905998" cy="1130769"/>
          </a:xfrm>
        </p:spPr>
        <p:txBody>
          <a:bodyPr/>
          <a:lstStyle/>
          <a:p>
            <a:pPr algn="ctr"/>
            <a:r>
              <a:rPr lang="en-GB" dirty="0"/>
              <a:t>Examples Of Market Basket Analysis</a:t>
            </a:r>
            <a:br>
              <a:rPr lang="en-GB" dirty="0"/>
            </a:br>
            <a:endParaRPr lang="en-IN" dirty="0"/>
          </a:p>
        </p:txBody>
      </p:sp>
      <p:sp>
        <p:nvSpPr>
          <p:cNvPr id="3" name="Content Placeholder 2">
            <a:extLst>
              <a:ext uri="{FF2B5EF4-FFF2-40B4-BE49-F238E27FC236}">
                <a16:creationId xmlns:a16="http://schemas.microsoft.com/office/drawing/2014/main" id="{6363BD01-EEE6-4F21-B4DD-640C7CABB8EF}"/>
              </a:ext>
            </a:extLst>
          </p:cNvPr>
          <p:cNvSpPr>
            <a:spLocks noGrp="1"/>
          </p:cNvSpPr>
          <p:nvPr>
            <p:ph idx="1"/>
          </p:nvPr>
        </p:nvSpPr>
        <p:spPr>
          <a:xfrm>
            <a:off x="1033670" y="1126435"/>
            <a:ext cx="10402956" cy="5632173"/>
          </a:xfrm>
        </p:spPr>
        <p:txBody>
          <a:bodyPr>
            <a:normAutofit fontScale="40000" lnSpcReduction="20000"/>
          </a:bodyPr>
          <a:lstStyle/>
          <a:p>
            <a:pPr marL="0" indent="0">
              <a:buNone/>
            </a:pPr>
            <a:r>
              <a:rPr lang="en-GB" sz="4200" dirty="0"/>
              <a:t> Retail</a:t>
            </a:r>
          </a:p>
          <a:p>
            <a:pPr>
              <a:buFont typeface="Wingdings" panose="05000000000000000000" pitchFamily="2" charset="2"/>
              <a:buChar char="Ø"/>
            </a:pPr>
            <a:r>
              <a:rPr lang="en-GB" sz="4200" dirty="0"/>
              <a:t>The most well-known case study using market basket analysis is probably Amazon.com. As soon as you visit Amazon to look at a product, the product description will suggest "Items purchased together frequently." It is the clearest and most straightforward example of Market Basket Analysis cross-selling tactics.</a:t>
            </a:r>
          </a:p>
          <a:p>
            <a:pPr>
              <a:buFont typeface="Wingdings" panose="05000000000000000000" pitchFamily="2" charset="2"/>
              <a:buChar char="Ø"/>
            </a:pPr>
            <a:r>
              <a:rPr lang="en-GB" sz="4200" dirty="0"/>
              <a:t>Along with e-commerce methods, consumer in-store retailers also greatly benefit from BA. For grocery stores, visual merchandising and shelf optimization is crucial. For instance, shower gel is almost usually kept close to one another at the grocery store.</a:t>
            </a:r>
          </a:p>
          <a:p>
            <a:pPr marL="0" indent="0">
              <a:buNone/>
            </a:pPr>
            <a:r>
              <a:rPr lang="en-GB" sz="4200" dirty="0"/>
              <a:t>IBFS</a:t>
            </a:r>
          </a:p>
          <a:p>
            <a:pPr>
              <a:buFont typeface="Wingdings" panose="05000000000000000000" pitchFamily="2" charset="2"/>
              <a:buChar char="Ø"/>
            </a:pPr>
            <a:r>
              <a:rPr lang="en-GB" sz="4200" dirty="0"/>
              <a:t>Examining credit or debit card history is a highly advantageous MBA opportunity for IBFS companies. For instance, Citibank frequently sends sales representatives to large malls to tempt potential customers with enticing on-the-go discounts.</a:t>
            </a:r>
          </a:p>
          <a:p>
            <a:pPr>
              <a:buFont typeface="Wingdings" panose="05000000000000000000" pitchFamily="2" charset="2"/>
              <a:buChar char="Ø"/>
            </a:pPr>
            <a:r>
              <a:rPr lang="en-GB" sz="4200" dirty="0"/>
              <a:t>Additionally, they collaborate with services like </a:t>
            </a:r>
            <a:r>
              <a:rPr lang="en-GB" sz="4200" dirty="0" err="1"/>
              <a:t>Swiggy</a:t>
            </a:r>
            <a:r>
              <a:rPr lang="en-GB" sz="4200" dirty="0"/>
              <a:t> and Zomato to provide customers with a selection of offers that they may use their credit cards to redeem.</a:t>
            </a:r>
          </a:p>
          <a:p>
            <a:pPr marL="0" indent="0">
              <a:buNone/>
            </a:pPr>
            <a:r>
              <a:rPr lang="en-GB" sz="4200" dirty="0"/>
              <a:t>Telecom</a:t>
            </a:r>
          </a:p>
          <a:p>
            <a:pPr>
              <a:buFont typeface="Wingdings" panose="05000000000000000000" pitchFamily="2" charset="2"/>
              <a:buChar char="Ø"/>
            </a:pPr>
            <a:r>
              <a:rPr lang="en-GB" sz="4200" dirty="0"/>
              <a:t>Due to the intense competition in the telecom sector, businesses are paying close attention to the advantages that customers frequently utilize. For instance, telecom has started to combine TV and Internet bundles with other affordable internet platforms to reduce migration.</a:t>
            </a:r>
          </a:p>
          <a:p>
            <a:pPr marL="0" indent="0">
              <a:buNone/>
            </a:pPr>
            <a:endParaRPr lang="en-IN" dirty="0"/>
          </a:p>
        </p:txBody>
      </p:sp>
    </p:spTree>
    <p:extLst>
      <p:ext uri="{BB962C8B-B14F-4D97-AF65-F5344CB8AC3E}">
        <p14:creationId xmlns:p14="http://schemas.microsoft.com/office/powerpoint/2010/main" val="13157700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114</TotalTime>
  <Words>563</Words>
  <Application>Microsoft Office PowerPoint</Application>
  <PresentationFormat>Widescreen</PresentationFormat>
  <Paragraphs>36</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Trebuchet MS</vt:lpstr>
      <vt:lpstr>Tw Cen MT</vt:lpstr>
      <vt:lpstr>Wingdings</vt:lpstr>
      <vt:lpstr>Circuit</vt:lpstr>
      <vt:lpstr>MARKET BASKET INSIGHT</vt:lpstr>
      <vt:lpstr>INTRODUCTION </vt:lpstr>
      <vt:lpstr>STEPS TO IMPLEMENT MARKET BASKET INSIGHT</vt:lpstr>
      <vt:lpstr>Benefits Of Market Basket Analysis  </vt:lpstr>
      <vt:lpstr>Examples Of Market Basket Analysis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 BASKET INSIGHT</dc:title>
  <dc:creator>Prince Thomas J</dc:creator>
  <cp:lastModifiedBy>Prince Thomas J</cp:lastModifiedBy>
  <cp:revision>8</cp:revision>
  <dcterms:created xsi:type="dcterms:W3CDTF">2023-09-30T05:08:39Z</dcterms:created>
  <dcterms:modified xsi:type="dcterms:W3CDTF">2023-09-30T07:03:27Z</dcterms:modified>
</cp:coreProperties>
</file>

<file path=docProps/thumbnail.jpeg>
</file>